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80" r:id="rId4"/>
    <p:sldId id="276" r:id="rId5"/>
    <p:sldId id="265" r:id="rId6"/>
    <p:sldId id="257" r:id="rId7"/>
    <p:sldId id="261" r:id="rId8"/>
    <p:sldId id="274" r:id="rId9"/>
    <p:sldId id="266" r:id="rId10"/>
    <p:sldId id="263" r:id="rId11"/>
    <p:sldId id="25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D0A"/>
    <a:srgbClr val="183C66"/>
    <a:srgbClr val="4B7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>
        <p:scale>
          <a:sx n="112" d="100"/>
          <a:sy n="112" d="100"/>
        </p:scale>
        <p:origin x="5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9164-2198-ED78-8B64-F4D267689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noFill/>
          </a:ln>
        </p:spPr>
        <p:txBody>
          <a:bodyPr anchor="b"/>
          <a:lstStyle>
            <a:lvl1pPr algn="ctr">
              <a:defRPr sz="6000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61B2B-F7BD-ECE9-232F-86DB12DF7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4B74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DADFB-8218-F306-EADF-FB831BE4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DAD-1FCA-4384-9FEF-962F3AAB4EC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9C29-D6CC-CADA-D1C7-A1BEBDD4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26D3C-8440-BF11-DFA8-C8BE81BC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82DD-9CD4-4773-82A2-0C9E4518026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23197E-1659-222F-BEB8-A31F1A46D5A6}"/>
              </a:ext>
            </a:extLst>
          </p:cNvPr>
          <p:cNvSpPr/>
          <p:nvPr userDrawn="1"/>
        </p:nvSpPr>
        <p:spPr>
          <a:xfrm>
            <a:off x="10713" y="5929310"/>
            <a:ext cx="2139950" cy="9286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4EC736-31DD-CC42-D3B2-F5D6C295A4BD}"/>
              </a:ext>
            </a:extLst>
          </p:cNvPr>
          <p:cNvSpPr/>
          <p:nvPr userDrawn="1"/>
        </p:nvSpPr>
        <p:spPr>
          <a:xfrm>
            <a:off x="0" y="5674446"/>
            <a:ext cx="12192000" cy="117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2E8FD5-3C22-D080-08C2-815F1D4BA0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441" y="6104890"/>
            <a:ext cx="853440" cy="6165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B08DC0-97F2-154E-7317-94DAE04AA5F9}"/>
              </a:ext>
            </a:extLst>
          </p:cNvPr>
          <p:cNvCxnSpPr>
            <a:cxnSpLocks/>
          </p:cNvCxnSpPr>
          <p:nvPr userDrawn="1"/>
        </p:nvCxnSpPr>
        <p:spPr>
          <a:xfrm>
            <a:off x="1409700" y="3551238"/>
            <a:ext cx="9359900" cy="0"/>
          </a:xfrm>
          <a:prstGeom prst="line">
            <a:avLst/>
          </a:prstGeom>
          <a:ln w="19050">
            <a:solidFill>
              <a:srgbClr val="183C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115F543-D3A5-673B-9204-325786EEBE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845"/>
            <a:ext cx="5577385" cy="4211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3EB9D4-06F1-1A29-FE4E-AAD2C21142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2638844"/>
            <a:ext cx="5577385" cy="42170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9478F0-DC2E-BE7F-9880-9ED5F68FC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6"/>
          <a:stretch/>
        </p:blipFill>
        <p:spPr>
          <a:xfrm>
            <a:off x="6089649" y="7552"/>
            <a:ext cx="6102349" cy="26325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A67DFA-408A-4C40-B8AB-896031461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9"/>
          <a:stretch/>
        </p:blipFill>
        <p:spPr>
          <a:xfrm>
            <a:off x="6350" y="0"/>
            <a:ext cx="5577385" cy="27929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1B98F1-BCA3-DD8E-41DF-483B7DC4F4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5040"/>
            <a:ext cx="12181287" cy="6903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C55F52-84FE-AD5B-9072-14F2DDACC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t="33897" r="27758" b="40232"/>
          <a:stretch/>
        </p:blipFill>
        <p:spPr>
          <a:xfrm>
            <a:off x="244262" y="5674446"/>
            <a:ext cx="1409539" cy="108000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CDCF3F6-FF78-2540-919F-450ABEDEA342}"/>
              </a:ext>
            </a:extLst>
          </p:cNvPr>
          <p:cNvSpPr txBox="1">
            <a:spLocks/>
          </p:cNvSpPr>
          <p:nvPr userDrawn="1"/>
        </p:nvSpPr>
        <p:spPr>
          <a:xfrm>
            <a:off x="1639152" y="6146804"/>
            <a:ext cx="349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i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>
                <a:solidFill>
                  <a:srgbClr val="595959"/>
                </a:solidFill>
                <a:ea typeface="Times New Roman" panose="02020603050405020304" pitchFamily="18" charset="0"/>
              </a:rPr>
              <a:t>Хъб</a:t>
            </a:r>
            <a:r>
              <a:rPr lang="ru-RU" sz="1200" dirty="0">
                <a:solidFill>
                  <a:srgbClr val="595959"/>
                </a:solidFill>
                <a:ea typeface="Times New Roman" panose="02020603050405020304" pitchFamily="18" charset="0"/>
              </a:rPr>
              <a:t> и платформа за </a:t>
            </a:r>
            <a:r>
              <a:rPr lang="ru-RU" sz="1200" dirty="0" err="1">
                <a:solidFill>
                  <a:srgbClr val="595959"/>
                </a:solidFill>
                <a:ea typeface="Times New Roman" panose="02020603050405020304" pitchFamily="18" charset="0"/>
              </a:rPr>
              <a:t>сътрудничество</a:t>
            </a:r>
            <a:r>
              <a:rPr lang="ru-RU" sz="1200" dirty="0">
                <a:solidFill>
                  <a:srgbClr val="595959"/>
                </a:solidFill>
                <a:ea typeface="Times New Roman" panose="02020603050405020304" pitchFamily="18" charset="0"/>
              </a:rPr>
              <a:t> на </a:t>
            </a:r>
            <a:r>
              <a:rPr lang="ru-RU" sz="1200" dirty="0" err="1">
                <a:solidFill>
                  <a:srgbClr val="595959"/>
                </a:solidFill>
                <a:ea typeface="Times New Roman" panose="02020603050405020304" pitchFamily="18" charset="0"/>
              </a:rPr>
              <a:t>заинтересованите</a:t>
            </a:r>
            <a:r>
              <a:rPr lang="ru-RU" sz="1200" dirty="0">
                <a:solidFill>
                  <a:srgbClr val="595959"/>
                </a:solidFill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595959"/>
                </a:solidFill>
                <a:ea typeface="Times New Roman" panose="02020603050405020304" pitchFamily="18" charset="0"/>
              </a:rPr>
              <a:t>страни</a:t>
            </a:r>
            <a:r>
              <a:rPr lang="ru-RU" sz="1200" dirty="0">
                <a:solidFill>
                  <a:srgbClr val="595959"/>
                </a:solidFill>
                <a:ea typeface="Times New Roman" panose="02020603050405020304" pitchFamily="18" charset="0"/>
              </a:rPr>
              <a:t> за ускорено </a:t>
            </a:r>
            <a:r>
              <a:rPr lang="ru-RU" sz="1200" dirty="0" err="1">
                <a:solidFill>
                  <a:srgbClr val="595959"/>
                </a:solidFill>
                <a:ea typeface="Times New Roman" panose="02020603050405020304" pitchFamily="18" charset="0"/>
              </a:rPr>
              <a:t>жилищно</a:t>
            </a:r>
            <a:r>
              <a:rPr lang="ru-RU" sz="1200" dirty="0">
                <a:solidFill>
                  <a:srgbClr val="595959"/>
                </a:solidFill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595959"/>
                </a:solidFill>
                <a:ea typeface="Times New Roman" panose="02020603050405020304" pitchFamily="18" charset="0"/>
              </a:rPr>
              <a:t>обновяване</a:t>
            </a:r>
            <a:r>
              <a:rPr lang="ru-RU" sz="1200" dirty="0">
                <a:solidFill>
                  <a:srgbClr val="595959"/>
                </a:solidFill>
                <a:ea typeface="Times New Roman" panose="02020603050405020304" pitchFamily="18" charset="0"/>
              </a:rPr>
              <a:t> в Регион Пловдив</a:t>
            </a:r>
          </a:p>
          <a:p>
            <a:pPr algn="ctr"/>
            <a:r>
              <a:rPr lang="bg-BG" sz="1200" dirty="0">
                <a:solidFill>
                  <a:srgbClr val="595959"/>
                </a:solidFill>
              </a:rPr>
              <a:t>Съфинансиран по програма </a:t>
            </a:r>
            <a:r>
              <a:rPr lang="en-GB" sz="1200" dirty="0">
                <a:solidFill>
                  <a:srgbClr val="595959"/>
                </a:solidFill>
              </a:rPr>
              <a:t>LIFE (GA 10112081</a:t>
            </a:r>
            <a:r>
              <a:rPr lang="bg-BG" sz="1200" dirty="0">
                <a:solidFill>
                  <a:srgbClr val="595959"/>
                </a:solidFill>
              </a:rPr>
              <a:t>5</a:t>
            </a:r>
            <a:r>
              <a:rPr lang="en-GB" sz="1200" dirty="0">
                <a:solidFill>
                  <a:srgbClr val="595959"/>
                </a:solidFill>
              </a:rPr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38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5341DE-3816-C5B5-8C9E-C3F30DE39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0" t="26732" r="11962" b="64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4A7B9-D594-9B63-3978-D463D0CB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none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B5672-0F6A-9335-9664-BB5F7CACE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C9F83-E329-3EB4-B53E-91D688F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DAD-1FCA-4384-9FEF-962F3AAB4EC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FACB-5086-20B1-4A47-D68F3CB5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E971D-D21B-09A7-B66D-452A9476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82DD-9CD4-4773-82A2-0C9E4518026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CAAF38-2DFF-22CF-69B4-5492964A367D}"/>
              </a:ext>
            </a:extLst>
          </p:cNvPr>
          <p:cNvCxnSpPr/>
          <p:nvPr userDrawn="1"/>
        </p:nvCxnSpPr>
        <p:spPr>
          <a:xfrm>
            <a:off x="520700" y="1746251"/>
            <a:ext cx="11156950" cy="0"/>
          </a:xfrm>
          <a:prstGeom prst="line">
            <a:avLst/>
          </a:prstGeom>
          <a:ln w="19050">
            <a:solidFill>
              <a:srgbClr val="183C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7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DC76C6-8417-5E1B-3598-679D579860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0" t="26732" r="11962" b="64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8849AC-8435-967E-6BBA-673A194EC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6FD70-8257-15D1-F288-AC697B63A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505B3-252F-BE35-604B-935B15BE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DAD-1FCA-4384-9FEF-962F3AAB4EC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8CA43-E544-B9FE-6A64-BB9374F1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DEEF1-369D-4FBB-7DFC-2AC757D0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82DD-9CD4-4773-82A2-0C9E451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3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8FF0A3-9BE7-DFA9-6B52-22D96CE07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0" t="26732" r="11962" b="64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EBEAC9-6A5D-D25D-69A4-54C3E7E1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3289A-1207-4F4A-4662-3AA7C5584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87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27AE-6E31-7F10-3373-0E568EE0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82DD-9CD4-4773-82A2-0C9E4518026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887FC-619D-697D-CCBB-99EE52A3858E}"/>
              </a:ext>
            </a:extLst>
          </p:cNvPr>
          <p:cNvCxnSpPr/>
          <p:nvPr userDrawn="1"/>
        </p:nvCxnSpPr>
        <p:spPr>
          <a:xfrm>
            <a:off x="520700" y="1746251"/>
            <a:ext cx="11156950" cy="0"/>
          </a:xfrm>
          <a:prstGeom prst="line">
            <a:avLst/>
          </a:prstGeom>
          <a:ln w="19050">
            <a:solidFill>
              <a:srgbClr val="183C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581556-5219-64FB-9C15-F940A9ADED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0" t="26732" r="11962" b="64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3855D-CC1F-8E92-B72D-145761F3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EC716-74CC-C8E0-6034-15356340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rgbClr val="4B74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5EFFD-C22D-D8EC-C0CA-0EFB8932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DAD-1FCA-4384-9FEF-962F3AAB4EC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0627E-E7CC-6AC9-E985-07F9D8CB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3EDF4-94DD-4D9F-EA6E-BA8B54D3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82DD-9CD4-4773-82A2-0C9E4518026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2BC330-CBCF-3136-0C1C-A7A8F030F6D3}"/>
              </a:ext>
            </a:extLst>
          </p:cNvPr>
          <p:cNvCxnSpPr/>
          <p:nvPr userDrawn="1"/>
        </p:nvCxnSpPr>
        <p:spPr>
          <a:xfrm>
            <a:off x="531172" y="4571574"/>
            <a:ext cx="11156950" cy="0"/>
          </a:xfrm>
          <a:prstGeom prst="line">
            <a:avLst/>
          </a:prstGeom>
          <a:ln w="19050">
            <a:solidFill>
              <a:srgbClr val="183C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1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0ACA5B-EA5F-9237-3FBA-5D5EF14C08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0" t="26732" r="11962" b="64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64421A-B479-43AE-63E6-F9F6040D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A9AEE-8A82-CB25-0A85-ADA52FA70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29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E303F-B0F5-27A2-16D3-E435D7C43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2925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8B4CD-9B2B-1517-9357-DE538785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DAD-1FCA-4384-9FEF-962F3AAB4ECD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90BD5-9872-9BBF-F7B1-ADB8B5797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BDC53-2392-1139-5C47-5F6FE6AA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82DD-9CD4-4773-82A2-0C9E4518026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A7B3F5-E551-75DA-21D7-EA106DE8433F}"/>
              </a:ext>
            </a:extLst>
          </p:cNvPr>
          <p:cNvCxnSpPr/>
          <p:nvPr userDrawn="1"/>
        </p:nvCxnSpPr>
        <p:spPr>
          <a:xfrm>
            <a:off x="520700" y="1746251"/>
            <a:ext cx="11156950" cy="0"/>
          </a:xfrm>
          <a:prstGeom prst="line">
            <a:avLst/>
          </a:prstGeom>
          <a:ln w="19050">
            <a:solidFill>
              <a:srgbClr val="183C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0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B53328-56BD-ADD6-C01D-82A6A3674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0" t="26732" r="11962" b="6493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9306B-1E43-1FD5-3E47-3A142051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noFill/>
          </a:ln>
        </p:spPr>
        <p:txBody>
          <a:bodyPr/>
          <a:lstStyle>
            <a:lvl1pPr>
              <a:defRPr b="1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98779-F0CC-AA48-0450-C80A3A89D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rgbClr val="4B74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82D2C-BA3A-ACA2-3297-3BC8E6696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9029"/>
          </a:xfrm>
          <a:ln>
            <a:noFill/>
          </a:ln>
        </p:spPr>
        <p:txBody>
          <a:bodyPr/>
          <a:lstStyle>
            <a:lvl1pPr marL="514350" indent="-51435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1pPr>
            <a:lvl2pPr marL="914400" indent="-4572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2pPr>
            <a:lvl3pPr marL="1371600" indent="-4572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3pPr>
            <a:lvl4pPr marL="1714500" indent="-3429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4pPr>
            <a:lvl5pPr marL="2171700" indent="-3429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81377-916B-12AB-F084-C49F5F327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rgbClr val="4B74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2DB7A-B678-988E-7EC7-3EE214B54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9028"/>
          </a:xfrm>
          <a:ln>
            <a:noFill/>
          </a:ln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4B74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3FCD2-E820-5C33-96F1-146CC728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DAD-1FCA-4384-9FEF-962F3AAB4EC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FE752-8649-2A3B-4BD5-57A6EE9F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E48CE-49A9-1B84-6E69-C8CE8E4A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82DD-9CD4-4773-82A2-0C9E451802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ADF0DB-1124-20F5-2EDB-06A73959F41F}"/>
              </a:ext>
            </a:extLst>
          </p:cNvPr>
          <p:cNvCxnSpPr>
            <a:cxnSpLocks/>
          </p:cNvCxnSpPr>
          <p:nvPr userDrawn="1"/>
        </p:nvCxnSpPr>
        <p:spPr>
          <a:xfrm>
            <a:off x="520700" y="1678016"/>
            <a:ext cx="11102643" cy="0"/>
          </a:xfrm>
          <a:prstGeom prst="line">
            <a:avLst/>
          </a:prstGeom>
          <a:ln w="19050">
            <a:solidFill>
              <a:srgbClr val="183C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62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5453D4-58F0-FC4D-5850-88730D719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0" t="26732" r="11962" b="64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3A9BBA-B8A9-23C8-C528-2CF1441DBA6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b="1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A3D4C-B12D-B76C-020F-4974B532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DAD-1FCA-4384-9FEF-962F3AAB4EC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02DB3-334F-6F8F-E893-46F47288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63FCB-E05A-CF4C-6AA7-B6D3203A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82DD-9CD4-4773-82A2-0C9E4518026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6F7259-E47B-21F2-1DD4-027064F706DB}"/>
              </a:ext>
            </a:extLst>
          </p:cNvPr>
          <p:cNvCxnSpPr/>
          <p:nvPr userDrawn="1"/>
        </p:nvCxnSpPr>
        <p:spPr>
          <a:xfrm>
            <a:off x="520700" y="1746251"/>
            <a:ext cx="11156950" cy="0"/>
          </a:xfrm>
          <a:prstGeom prst="line">
            <a:avLst/>
          </a:prstGeom>
          <a:ln w="19050">
            <a:solidFill>
              <a:srgbClr val="183C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8F7C80-A58F-3CCD-AC3E-58BE97816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0" t="26732" r="11962" b="64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3ED8C-8D3F-DA39-67DD-9DCCA2A2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DAD-1FCA-4384-9FEF-962F3AAB4EC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AC75C-DDA1-3F7F-8691-61CDF603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3CC6D-E2DA-AF93-0AAD-F3C73204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82DD-9CD4-4773-82A2-0C9E451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9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C36ECE-9A69-C39C-683D-F9F9405E7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0" t="26732" r="11962" b="64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56515-549E-232C-89BD-48AC2441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83C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5A55-527E-C108-A525-279B5714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>
                <a:solidFill>
                  <a:srgbClr val="4B7496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>
                <a:solidFill>
                  <a:srgbClr val="4B749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solidFill>
                  <a:srgbClr val="4B7496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rgbClr val="4B7496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rgbClr val="4B74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ED906-3F1B-E98F-8507-2EC897C1F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B74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9E9BA-5A9E-C003-7450-8BAD3638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DAD-1FCA-4384-9FEF-962F3AAB4ECD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657AC-A85C-DFC6-F2EF-ECCD9945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AA63A-D7B6-2140-65B7-7288F3D8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82DD-9CD4-4773-82A2-0C9E451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2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FDF7F6-C405-1B99-FB04-91B462D1E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0" t="26732" r="11962" b="64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BBABD-315A-31B4-3B9B-4E7164C5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n>
                  <a:solidFill>
                    <a:srgbClr val="183C66"/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4C81E-F91E-350F-2CE0-324642581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CA9E0-AB70-F60A-143E-A3347E1C7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B74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9CD35-C429-1C4D-D75F-AEC1D318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DAD-1FCA-4384-9FEF-962F3AAB4EC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9E115-553C-7C47-8FF2-A0FA2F825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2A531-99C7-8308-9BA7-E339CC4A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82DD-9CD4-4773-82A2-0C9E4518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9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1B40F-8503-7BFB-C88B-6621CF3E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E9268-7B8C-9AD2-BFB9-F32698D5F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877A5-4024-A436-AED5-6078FFF34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0DAD-1FCA-4384-9FEF-962F3AAB4EC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CEE68-09C5-7137-5311-9FC50E5D5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9A3DC-A543-3380-7876-5898EF88E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81A8382-9B03-95DC-44B2-B5FE9B4C6765}"/>
              </a:ext>
            </a:extLst>
          </p:cNvPr>
          <p:cNvSpPr txBox="1">
            <a:spLocks/>
          </p:cNvSpPr>
          <p:nvPr userDrawn="1"/>
        </p:nvSpPr>
        <p:spPr>
          <a:xfrm>
            <a:off x="1558857" y="6319601"/>
            <a:ext cx="84449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595959"/>
                </a:solidFill>
                <a:ea typeface="Times New Roman" panose="02020603050405020304" pitchFamily="18" charset="0"/>
              </a:rPr>
              <a:t>Хъб</a:t>
            </a:r>
            <a:r>
              <a:rPr lang="ru-RU" dirty="0">
                <a:solidFill>
                  <a:srgbClr val="595959"/>
                </a:solidFill>
                <a:ea typeface="Times New Roman" panose="02020603050405020304" pitchFamily="18" charset="0"/>
              </a:rPr>
              <a:t> и платформа за </a:t>
            </a:r>
            <a:r>
              <a:rPr lang="ru-RU" dirty="0" err="1">
                <a:solidFill>
                  <a:srgbClr val="595959"/>
                </a:solidFill>
                <a:ea typeface="Times New Roman" panose="02020603050405020304" pitchFamily="18" charset="0"/>
              </a:rPr>
              <a:t>сътрудничество</a:t>
            </a:r>
            <a:r>
              <a:rPr lang="ru-RU" dirty="0">
                <a:solidFill>
                  <a:srgbClr val="595959"/>
                </a:solidFill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595959"/>
                </a:solidFill>
                <a:ea typeface="Times New Roman" panose="02020603050405020304" pitchFamily="18" charset="0"/>
              </a:rPr>
              <a:t>заинтересованите</a:t>
            </a:r>
            <a:r>
              <a:rPr lang="ru-RU" dirty="0">
                <a:solidFill>
                  <a:srgbClr val="595959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95959"/>
                </a:solidFill>
                <a:ea typeface="Times New Roman" panose="02020603050405020304" pitchFamily="18" charset="0"/>
              </a:rPr>
              <a:t>страни</a:t>
            </a:r>
            <a:r>
              <a:rPr lang="ru-RU" dirty="0">
                <a:solidFill>
                  <a:srgbClr val="595959"/>
                </a:solidFill>
                <a:ea typeface="Times New Roman" panose="02020603050405020304" pitchFamily="18" charset="0"/>
              </a:rPr>
              <a:t> за ускорено </a:t>
            </a:r>
            <a:r>
              <a:rPr lang="ru-RU" dirty="0" err="1">
                <a:solidFill>
                  <a:srgbClr val="595959"/>
                </a:solidFill>
                <a:ea typeface="Times New Roman" panose="02020603050405020304" pitchFamily="18" charset="0"/>
              </a:rPr>
              <a:t>жилищно</a:t>
            </a:r>
            <a:r>
              <a:rPr lang="ru-RU" dirty="0">
                <a:solidFill>
                  <a:srgbClr val="595959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95959"/>
                </a:solidFill>
                <a:ea typeface="Times New Roman" panose="02020603050405020304" pitchFamily="18" charset="0"/>
              </a:rPr>
              <a:t>обновяване</a:t>
            </a:r>
            <a:r>
              <a:rPr lang="ru-RU" dirty="0">
                <a:solidFill>
                  <a:srgbClr val="595959"/>
                </a:solidFill>
                <a:ea typeface="Times New Roman" panose="02020603050405020304" pitchFamily="18" charset="0"/>
              </a:rPr>
              <a:t> в Регион Пловдив</a:t>
            </a:r>
          </a:p>
          <a:p>
            <a:r>
              <a:rPr lang="bg-BG" dirty="0">
                <a:solidFill>
                  <a:srgbClr val="595959"/>
                </a:solidFill>
              </a:rPr>
              <a:t>Съфинансиран по програма </a:t>
            </a:r>
            <a:r>
              <a:rPr lang="en-US" dirty="0">
                <a:solidFill>
                  <a:srgbClr val="595959"/>
                </a:solidFill>
              </a:rPr>
              <a:t>LIFE </a:t>
            </a:r>
            <a:r>
              <a:rPr lang="en-GB" dirty="0">
                <a:solidFill>
                  <a:srgbClr val="595959"/>
                </a:solidFill>
              </a:rPr>
              <a:t>(GA 10112081</a:t>
            </a:r>
            <a:r>
              <a:rPr lang="bg-BG" dirty="0">
                <a:solidFill>
                  <a:srgbClr val="595959"/>
                </a:solidFill>
              </a:rPr>
              <a:t>5</a:t>
            </a:r>
            <a:r>
              <a:rPr lang="en-GB" dirty="0">
                <a:solidFill>
                  <a:srgbClr val="595959"/>
                </a:solidFill>
              </a:rPr>
              <a:t>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173BC-6F71-1D18-1D4B-77789AD47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t="33897" r="27758" b="40232"/>
          <a:stretch/>
        </p:blipFill>
        <p:spPr>
          <a:xfrm>
            <a:off x="798886" y="6232938"/>
            <a:ext cx="704769" cy="540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1682BD-05CB-BC50-17B5-DB337E9BB227}"/>
              </a:ext>
            </a:extLst>
          </p:cNvPr>
          <p:cNvCxnSpPr>
            <a:cxnSpLocks/>
          </p:cNvCxnSpPr>
          <p:nvPr userDrawn="1"/>
        </p:nvCxnSpPr>
        <p:spPr>
          <a:xfrm>
            <a:off x="598701" y="6186061"/>
            <a:ext cx="10985500" cy="0"/>
          </a:xfrm>
          <a:prstGeom prst="line">
            <a:avLst/>
          </a:prstGeom>
          <a:ln w="19050">
            <a:solidFill>
              <a:srgbClr val="183C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1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3C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4B749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4B749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4B749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4B749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4B749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12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0.svg"/><Relationship Id="rId4" Type="http://schemas.openxmlformats.org/officeDocument/2006/relationships/image" Target="../media/image31.svg"/><Relationship Id="rId9" Type="http://schemas.openxmlformats.org/officeDocument/2006/relationships/image" Target="../media/image19.png"/><Relationship Id="rId1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ultihome-project.e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sv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1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69CC1-370B-3C6A-F67F-33E65979E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2"/>
          <a:stretch/>
        </p:blipFill>
        <p:spPr>
          <a:xfrm>
            <a:off x="-18196" y="-82844"/>
            <a:ext cx="4796950" cy="62338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7F3D151-BF9B-43FA-47BF-3E8615C975A4}"/>
              </a:ext>
            </a:extLst>
          </p:cNvPr>
          <p:cNvSpPr txBox="1">
            <a:spLocks/>
          </p:cNvSpPr>
          <p:nvPr/>
        </p:nvSpPr>
        <p:spPr>
          <a:xfrm>
            <a:off x="4887798" y="1122363"/>
            <a:ext cx="6322068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  </a:t>
            </a:r>
            <a:br>
              <a:rPr lang="bg-BG" sz="5400" dirty="0"/>
            </a:br>
            <a:r>
              <a:rPr lang="bg-BG" sz="5400" dirty="0"/>
              <a:t>        </a:t>
            </a:r>
            <a:r>
              <a:rPr lang="bg-BG" sz="5400" dirty="0" err="1"/>
              <a:t>МултиХоум</a:t>
            </a:r>
            <a:br>
              <a:rPr lang="en-US" sz="5400" dirty="0"/>
            </a:br>
            <a:r>
              <a:rPr lang="ru-RU" sz="1600" i="1" dirty="0" err="1">
                <a:effectLst/>
                <a:ea typeface="Times New Roman" panose="02020603050405020304" pitchFamily="18" charset="0"/>
              </a:rPr>
              <a:t>Хъб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и платформа за </a:t>
            </a:r>
            <a:r>
              <a:rPr lang="ru-RU" sz="1600" i="1" dirty="0" err="1">
                <a:effectLst/>
                <a:ea typeface="Times New Roman" panose="02020603050405020304" pitchFamily="18" charset="0"/>
              </a:rPr>
              <a:t>сътрудничество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1600" i="1" dirty="0" err="1">
                <a:effectLst/>
                <a:ea typeface="Times New Roman" panose="02020603050405020304" pitchFamily="18" charset="0"/>
              </a:rPr>
              <a:t>заинтересованите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effectLst/>
                <a:ea typeface="Times New Roman" panose="02020603050405020304" pitchFamily="18" charset="0"/>
              </a:rPr>
              <a:t>страни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за ускорено </a:t>
            </a:r>
            <a:r>
              <a:rPr lang="ru-RU" sz="1600" i="1" dirty="0" err="1">
                <a:effectLst/>
                <a:ea typeface="Times New Roman" panose="02020603050405020304" pitchFamily="18" charset="0"/>
              </a:rPr>
              <a:t>жилищно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effectLst/>
                <a:ea typeface="Times New Roman" panose="02020603050405020304" pitchFamily="18" charset="0"/>
              </a:rPr>
              <a:t>обновяване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в </a:t>
            </a:r>
            <a:r>
              <a:rPr lang="bg-BG" sz="1600" i="1" dirty="0">
                <a:effectLst/>
                <a:ea typeface="Times New Roman" panose="02020603050405020304" pitchFamily="18" charset="0"/>
              </a:rPr>
              <a:t>област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Пловдив</a:t>
            </a:r>
            <a:endParaRPr lang="en-US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2B8B3-02A8-7FC6-53BE-A3AA6CCF6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187" y="417947"/>
            <a:ext cx="2215592" cy="704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DBD3C4-2D34-FFDE-9EFE-4CC3F869CD05}"/>
              </a:ext>
            </a:extLst>
          </p:cNvPr>
          <p:cNvSpPr txBox="1"/>
          <p:nvPr/>
        </p:nvSpPr>
        <p:spPr>
          <a:xfrm>
            <a:off x="5183838" y="4892480"/>
            <a:ext cx="5448693" cy="76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i="1" dirty="0">
                <a:solidFill>
                  <a:srgbClr val="4B7496"/>
                </a:solidFill>
              </a:rPr>
              <a:t>Комплексно </a:t>
            </a:r>
            <a:r>
              <a:rPr lang="ru-RU" sz="2400" i="1" dirty="0" err="1">
                <a:solidFill>
                  <a:srgbClr val="4B7496"/>
                </a:solidFill>
              </a:rPr>
              <a:t>обслужване</a:t>
            </a:r>
            <a:r>
              <a:rPr lang="ru-RU" sz="2400" i="1" dirty="0">
                <a:solidFill>
                  <a:srgbClr val="4B7496"/>
                </a:solidFill>
              </a:rPr>
              <a:t> на </a:t>
            </a:r>
            <a:r>
              <a:rPr lang="ru-RU" sz="2400" i="1" dirty="0" err="1">
                <a:solidFill>
                  <a:srgbClr val="4B7496"/>
                </a:solidFill>
              </a:rPr>
              <a:t>едно</a:t>
            </a:r>
            <a:r>
              <a:rPr lang="ru-RU" sz="2400" i="1" dirty="0">
                <a:solidFill>
                  <a:srgbClr val="4B7496"/>
                </a:solidFill>
              </a:rPr>
              <a:t> </a:t>
            </a:r>
            <a:r>
              <a:rPr lang="ru-RU" sz="2400" i="1" dirty="0" err="1">
                <a:solidFill>
                  <a:srgbClr val="4B7496"/>
                </a:solidFill>
              </a:rPr>
              <a:t>гише</a:t>
            </a:r>
            <a:r>
              <a:rPr lang="ru-RU" sz="2400" i="1" dirty="0">
                <a:solidFill>
                  <a:srgbClr val="4B7496"/>
                </a:solidFill>
              </a:rPr>
              <a:t> в </a:t>
            </a:r>
            <a:r>
              <a:rPr lang="ru-RU" sz="2400" i="1" dirty="0" err="1">
                <a:solidFill>
                  <a:srgbClr val="4B7496"/>
                </a:solidFill>
              </a:rPr>
              <a:t>област</a:t>
            </a:r>
            <a:r>
              <a:rPr lang="ru-RU" sz="2400" i="1" dirty="0">
                <a:solidFill>
                  <a:srgbClr val="4B7496"/>
                </a:solidFill>
              </a:rPr>
              <a:t> Пловдив</a:t>
            </a:r>
            <a:endParaRPr lang="en-US" sz="2400" i="1" dirty="0">
              <a:solidFill>
                <a:srgbClr val="4B749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BAAFAD-7150-7509-C3F6-06834340C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724" y="1763460"/>
            <a:ext cx="1106075" cy="81698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119323-0992-694C-753D-6379B2D56E8F}"/>
              </a:ext>
            </a:extLst>
          </p:cNvPr>
          <p:cNvCxnSpPr>
            <a:cxnSpLocks/>
          </p:cNvCxnSpPr>
          <p:nvPr/>
        </p:nvCxnSpPr>
        <p:spPr>
          <a:xfrm flipV="1">
            <a:off x="4960724" y="3327662"/>
            <a:ext cx="5979082" cy="35286"/>
          </a:xfrm>
          <a:prstGeom prst="line">
            <a:avLst/>
          </a:prstGeom>
          <a:ln w="19050">
            <a:solidFill>
              <a:srgbClr val="183C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44EDAE2-29B1-6D0E-BE3B-8FC1579A2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430" y="6244878"/>
            <a:ext cx="701266" cy="5066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C9C65F-B133-890F-D32F-A9D4C6A71C23}"/>
              </a:ext>
            </a:extLst>
          </p:cNvPr>
          <p:cNvSpPr txBox="1"/>
          <p:nvPr/>
        </p:nvSpPr>
        <p:spPr>
          <a:xfrm>
            <a:off x="4277803" y="3601451"/>
            <a:ext cx="7140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РОЛЯТА НА ИНТЕГРИРАНИТЕ УСЛУГИ ЗА ЕНЕРГИЙНО ОБНОВЯВАНЕ В ЖИЛИЩНИ СГРАДИ ЗА ДЕКАРБОНИЗАЦИЯ НА МЕСТНО НИВО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327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065E-679D-C724-F75B-8179443C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844" y="440737"/>
            <a:ext cx="10515600" cy="1325563"/>
          </a:xfrm>
        </p:spPr>
        <p:txBody>
          <a:bodyPr/>
          <a:lstStyle/>
          <a:p>
            <a:r>
              <a:rPr lang="bg-BG" dirty="0"/>
              <a:t> </a:t>
            </a:r>
            <a:r>
              <a:rPr lang="bg-BG" dirty="0" err="1"/>
              <a:t>МултиХоум</a:t>
            </a:r>
            <a:r>
              <a:rPr lang="en-US" dirty="0"/>
              <a:t>: </a:t>
            </a:r>
            <a:r>
              <a:rPr lang="bg-BG" dirty="0"/>
              <a:t>Очаквани резултати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B690E-DD70-285B-0395-16DDBCAC0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t="33897" r="27758" b="40232"/>
          <a:stretch/>
        </p:blipFill>
        <p:spPr>
          <a:xfrm>
            <a:off x="566305" y="622271"/>
            <a:ext cx="1086137" cy="832206"/>
          </a:xfrm>
          <a:prstGeom prst="rect">
            <a:avLst/>
          </a:prstGeom>
        </p:spPr>
      </p:pic>
      <p:pic>
        <p:nvPicPr>
          <p:cNvPr id="7" name="Content Placeholder 4" descr="Customer review with solid fill">
            <a:extLst>
              <a:ext uri="{FF2B5EF4-FFF2-40B4-BE49-F238E27FC236}">
                <a16:creationId xmlns:a16="http://schemas.microsoft.com/office/drawing/2014/main" id="{8249F256-1D8E-2A96-E211-F3EBBFDB5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0023" y="4123659"/>
            <a:ext cx="1225320" cy="1225320"/>
          </a:xfrm>
          <a:prstGeom prst="rect">
            <a:avLst/>
          </a:prstGeom>
        </p:spPr>
      </p:pic>
      <p:pic>
        <p:nvPicPr>
          <p:cNvPr id="9" name="Content Placeholder 13" descr="Man and woman with solid fill">
            <a:extLst>
              <a:ext uri="{FF2B5EF4-FFF2-40B4-BE49-F238E27FC236}">
                <a16:creationId xmlns:a16="http://schemas.microsoft.com/office/drawing/2014/main" id="{89773A01-5210-9BDF-623B-60020A9F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8760" y="4316512"/>
            <a:ext cx="1017017" cy="1017017"/>
          </a:xfrm>
          <a:prstGeom prst="rect">
            <a:avLst/>
          </a:prstGeom>
        </p:spPr>
      </p:pic>
      <p:pic>
        <p:nvPicPr>
          <p:cNvPr id="10" name="Content Placeholder 15" descr="Suburban scene with solid fill">
            <a:extLst>
              <a:ext uri="{FF2B5EF4-FFF2-40B4-BE49-F238E27FC236}">
                <a16:creationId xmlns:a16="http://schemas.microsoft.com/office/drawing/2014/main" id="{B44D034B-CD34-8976-F8AA-1BC727261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7721" y="4340932"/>
            <a:ext cx="1076894" cy="1076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ADE89C-EC97-9456-0C55-5BBB7D531D9E}"/>
              </a:ext>
            </a:extLst>
          </p:cNvPr>
          <p:cNvSpPr txBox="1"/>
          <p:nvPr/>
        </p:nvSpPr>
        <p:spPr>
          <a:xfrm>
            <a:off x="6209885" y="5253492"/>
            <a:ext cx="36253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1600" b="1" dirty="0">
                <a:solidFill>
                  <a:srgbClr val="183C66"/>
                </a:solidFill>
              </a:rPr>
              <a:t>Повишена информираност и </a:t>
            </a:r>
            <a:r>
              <a:rPr lang="ru-RU" sz="1600" b="1" dirty="0" err="1">
                <a:solidFill>
                  <a:srgbClr val="183C66"/>
                </a:solidFill>
              </a:rPr>
              <a:t>капацитет</a:t>
            </a:r>
            <a:endParaRPr lang="ru-RU" sz="1600" b="1" dirty="0">
              <a:solidFill>
                <a:srgbClr val="183C66"/>
              </a:solidFill>
            </a:endParaRPr>
          </a:p>
          <a:p>
            <a:pPr algn="ctr" rtl="0"/>
            <a:r>
              <a:rPr lang="ru-RU" sz="1400" dirty="0">
                <a:solidFill>
                  <a:srgbClr val="183C66"/>
                </a:solidFill>
              </a:rPr>
              <a:t>за интегрирано обновяване чрез активно </a:t>
            </a:r>
            <a:r>
              <a:rPr lang="ru-RU" sz="1400" dirty="0" err="1">
                <a:solidFill>
                  <a:srgbClr val="183C66"/>
                </a:solidFill>
              </a:rPr>
              <a:t>обществено</a:t>
            </a:r>
            <a:r>
              <a:rPr lang="ru-RU" sz="1400" dirty="0">
                <a:solidFill>
                  <a:srgbClr val="183C66"/>
                </a:solidFill>
              </a:rPr>
              <a:t> </a:t>
            </a:r>
            <a:r>
              <a:rPr lang="ru-RU" sz="1400" dirty="0" err="1">
                <a:solidFill>
                  <a:srgbClr val="183C66"/>
                </a:solidFill>
              </a:rPr>
              <a:t>кампаниране</a:t>
            </a:r>
            <a:endParaRPr lang="ru-RU" sz="1400" dirty="0">
              <a:solidFill>
                <a:srgbClr val="183C66"/>
              </a:solidFill>
            </a:endParaRPr>
          </a:p>
          <a:p>
            <a:pPr algn="ctr"/>
            <a:endParaRPr lang="en-US" sz="1600" dirty="0">
              <a:solidFill>
                <a:srgbClr val="183C66"/>
              </a:solidFill>
            </a:endParaRPr>
          </a:p>
        </p:txBody>
      </p:sp>
      <p:pic>
        <p:nvPicPr>
          <p:cNvPr id="13" name="Content Placeholder 4" descr="Connections with solid fill">
            <a:extLst>
              <a:ext uri="{FF2B5EF4-FFF2-40B4-BE49-F238E27FC236}">
                <a16:creationId xmlns:a16="http://schemas.microsoft.com/office/drawing/2014/main" id="{A537CC55-E7E7-711D-B21F-F9D0D30C53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02123" y="1880418"/>
            <a:ext cx="1286100" cy="1286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E4CD17-C164-1312-0956-9AA10846C775}"/>
              </a:ext>
            </a:extLst>
          </p:cNvPr>
          <p:cNvSpPr txBox="1"/>
          <p:nvPr/>
        </p:nvSpPr>
        <p:spPr>
          <a:xfrm>
            <a:off x="380548" y="3123068"/>
            <a:ext cx="321115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83C66"/>
                </a:solidFill>
              </a:rPr>
              <a:t>M</a:t>
            </a:r>
            <a:r>
              <a:rPr lang="ru-RU" sz="1600" b="1" dirty="0">
                <a:solidFill>
                  <a:srgbClr val="183C66"/>
                </a:solidFill>
              </a:rPr>
              <a:t>одел на </a:t>
            </a:r>
            <a:r>
              <a:rPr lang="ru-RU" sz="1600" b="1" dirty="0" err="1">
                <a:solidFill>
                  <a:srgbClr val="183C66"/>
                </a:solidFill>
              </a:rPr>
              <a:t>сътрудничество</a:t>
            </a:r>
            <a:endParaRPr lang="bg-BG" sz="1600" b="1" dirty="0">
              <a:solidFill>
                <a:srgbClr val="183C66"/>
              </a:solidFill>
            </a:endParaRPr>
          </a:p>
          <a:p>
            <a:pPr algn="ctr"/>
            <a:r>
              <a:rPr lang="bg-BG" sz="1400" dirty="0">
                <a:solidFill>
                  <a:srgbClr val="183C66"/>
                </a:solidFill>
              </a:rPr>
              <a:t>между</a:t>
            </a:r>
            <a:r>
              <a:rPr lang="ru-RU" sz="1400" dirty="0">
                <a:solidFill>
                  <a:srgbClr val="183C66"/>
                </a:solidFill>
              </a:rPr>
              <a:t> различните заинтересовани страни в процеса на обновяване на еднофамилни и многофамилни сгради</a:t>
            </a:r>
            <a:endParaRPr lang="en-US" sz="1400" dirty="0">
              <a:solidFill>
                <a:srgbClr val="183C66"/>
              </a:solidFill>
            </a:endParaRPr>
          </a:p>
        </p:txBody>
      </p:sp>
      <p:pic>
        <p:nvPicPr>
          <p:cNvPr id="16" name="Content Placeholder 8" descr="Business Growth with solid fill">
            <a:extLst>
              <a:ext uri="{FF2B5EF4-FFF2-40B4-BE49-F238E27FC236}">
                <a16:creationId xmlns:a16="http://schemas.microsoft.com/office/drawing/2014/main" id="{FFD920CD-13D7-1EA5-F9FC-08DA80DBE7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75685" y="1873349"/>
            <a:ext cx="1348718" cy="13487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838245-5426-ED93-5E4F-7CB68535ADE9}"/>
              </a:ext>
            </a:extLst>
          </p:cNvPr>
          <p:cNvSpPr txBox="1"/>
          <p:nvPr/>
        </p:nvSpPr>
        <p:spPr>
          <a:xfrm>
            <a:off x="2320356" y="5298985"/>
            <a:ext cx="3211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600" b="1" dirty="0">
                <a:solidFill>
                  <a:srgbClr val="183C66"/>
                </a:solidFill>
              </a:rPr>
              <a:t>МултиХоум</a:t>
            </a:r>
            <a:r>
              <a:rPr lang="en-US" sz="1600" b="1" dirty="0">
                <a:solidFill>
                  <a:srgbClr val="183C66"/>
                </a:solidFill>
              </a:rPr>
              <a:t> </a:t>
            </a:r>
            <a:r>
              <a:rPr lang="bg-BG" sz="1600" b="1" dirty="0">
                <a:solidFill>
                  <a:srgbClr val="183C66"/>
                </a:solidFill>
              </a:rPr>
              <a:t>хъб</a:t>
            </a:r>
            <a:r>
              <a:rPr lang="en-US" sz="1600" b="1" dirty="0">
                <a:solidFill>
                  <a:srgbClr val="183C66"/>
                </a:solidFill>
              </a:rPr>
              <a:t> </a:t>
            </a:r>
            <a:r>
              <a:rPr lang="bg-BG" sz="1600" b="1" dirty="0">
                <a:solidFill>
                  <a:srgbClr val="183C66"/>
                </a:solidFill>
              </a:rPr>
              <a:t>и платформа</a:t>
            </a:r>
            <a:r>
              <a:rPr lang="en-US" sz="1600" dirty="0">
                <a:solidFill>
                  <a:srgbClr val="183C66"/>
                </a:solidFill>
              </a:rPr>
              <a:t> </a:t>
            </a:r>
            <a:r>
              <a:rPr lang="bg-BG" sz="1400" dirty="0">
                <a:solidFill>
                  <a:srgbClr val="183C66"/>
                </a:solidFill>
              </a:rPr>
              <a:t>включваща силна техническа експертиза и професионални съвети</a:t>
            </a:r>
            <a:endParaRPr lang="en-US" sz="1600" dirty="0">
              <a:solidFill>
                <a:srgbClr val="183C6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AEA93E-1F41-65AD-A39A-BA89B6D4A371}"/>
              </a:ext>
            </a:extLst>
          </p:cNvPr>
          <p:cNvSpPr txBox="1"/>
          <p:nvPr/>
        </p:nvSpPr>
        <p:spPr>
          <a:xfrm>
            <a:off x="4200789" y="3147922"/>
            <a:ext cx="33932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83C66"/>
                </a:solidFill>
              </a:rPr>
              <a:t>Ускоряване на пазара за реновиране </a:t>
            </a:r>
            <a:r>
              <a:rPr lang="ru-RU" sz="1400" dirty="0">
                <a:solidFill>
                  <a:srgbClr val="183C66"/>
                </a:solidFill>
              </a:rPr>
              <a:t>чрез обединяване на услуги и технологии в „пакети за обновяване“</a:t>
            </a:r>
            <a:endParaRPr lang="en-US" sz="1600" dirty="0">
              <a:solidFill>
                <a:srgbClr val="183C6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517116-7E7B-584E-24A7-14F6DC352B06}"/>
              </a:ext>
            </a:extLst>
          </p:cNvPr>
          <p:cNvSpPr txBox="1"/>
          <p:nvPr/>
        </p:nvSpPr>
        <p:spPr>
          <a:xfrm>
            <a:off x="8019011" y="3123068"/>
            <a:ext cx="3759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83C66"/>
                </a:solidFill>
              </a:rPr>
              <a:t>Нови, социално </a:t>
            </a:r>
            <a:r>
              <a:rPr lang="ru-RU" sz="1600" b="1" dirty="0" err="1">
                <a:solidFill>
                  <a:srgbClr val="183C66"/>
                </a:solidFill>
              </a:rPr>
              <a:t>отговорни</a:t>
            </a:r>
            <a:r>
              <a:rPr lang="ru-RU" sz="1600" b="1" dirty="0">
                <a:solidFill>
                  <a:srgbClr val="183C66"/>
                </a:solidFill>
              </a:rPr>
              <a:t> бизнес модели</a:t>
            </a:r>
          </a:p>
          <a:p>
            <a:pPr algn="ctr"/>
            <a:r>
              <a:rPr lang="ru-RU" sz="1400" dirty="0">
                <a:solidFill>
                  <a:srgbClr val="183C66"/>
                </a:solidFill>
              </a:rPr>
              <a:t>с </a:t>
            </a:r>
            <a:r>
              <a:rPr lang="ru-RU" sz="1400" dirty="0" err="1">
                <a:solidFill>
                  <a:srgbClr val="183C66"/>
                </a:solidFill>
              </a:rPr>
              <a:t>финансовия</a:t>
            </a:r>
            <a:r>
              <a:rPr lang="ru-RU" sz="1400" dirty="0">
                <a:solidFill>
                  <a:srgbClr val="183C66"/>
                </a:solidFill>
              </a:rPr>
              <a:t> ангажимент за собствениците на жилища</a:t>
            </a:r>
            <a:endParaRPr lang="en-US" sz="1400" dirty="0">
              <a:solidFill>
                <a:srgbClr val="183C66"/>
              </a:solidFill>
            </a:endParaRPr>
          </a:p>
        </p:txBody>
      </p:sp>
      <p:pic>
        <p:nvPicPr>
          <p:cNvPr id="35" name="Content Placeholder 9" descr="Group success with solid fill">
            <a:extLst>
              <a:ext uri="{FF2B5EF4-FFF2-40B4-BE49-F238E27FC236}">
                <a16:creationId xmlns:a16="http://schemas.microsoft.com/office/drawing/2014/main" id="{91D15357-1A1A-EE8C-A835-085DE4D954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11865" y="1880418"/>
            <a:ext cx="1550038" cy="15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1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481EBC-FF1E-D7EB-E837-18B11BF1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Благодаря!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72ECE-6C6A-ED9D-A253-ADCD2DD0F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90281"/>
            <a:ext cx="10515600" cy="1399369"/>
          </a:xfrm>
        </p:spPr>
        <p:txBody>
          <a:bodyPr>
            <a:normAutofit/>
          </a:bodyPr>
          <a:lstStyle/>
          <a:p>
            <a:r>
              <a:rPr lang="bg-BG" sz="1600" b="1" dirty="0"/>
              <a:t>Координатор</a:t>
            </a:r>
            <a:r>
              <a:rPr lang="en-US" sz="1600" b="1" dirty="0"/>
              <a:t>: </a:t>
            </a:r>
            <a:r>
              <a:rPr lang="bg-BG" sz="1600" b="1" dirty="0"/>
              <a:t>Енергийна Агенция - Пловдив</a:t>
            </a:r>
            <a:endParaRPr lang="en-US" sz="1600" dirty="0"/>
          </a:p>
          <a:p>
            <a:r>
              <a:rPr lang="en-US" sz="1600" b="1" dirty="0"/>
              <a:t>Webpage: </a:t>
            </a:r>
            <a:r>
              <a:rPr lang="en-US" sz="1600" dirty="0">
                <a:hlinkClick r:id="rId2"/>
              </a:rPr>
              <a:t>multihome-project.eu </a:t>
            </a:r>
            <a:endParaRPr lang="bg-BG" sz="1600" dirty="0"/>
          </a:p>
          <a:p>
            <a:r>
              <a:rPr lang="bg-BG" sz="1600" dirty="0"/>
              <a:t>Контакти на Куадро Синерджи: </a:t>
            </a:r>
            <a:r>
              <a:rPr lang="en-US" sz="1600" dirty="0"/>
              <a:t>office@quadrosynergy.eu</a:t>
            </a:r>
            <a:endParaRPr lang="bg-BG" sz="1600" dirty="0"/>
          </a:p>
          <a:p>
            <a:endParaRPr lang="en-US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92430A-B863-E4DE-C1E0-C8CA600CA920}"/>
              </a:ext>
            </a:extLst>
          </p:cNvPr>
          <p:cNvSpPr txBox="1">
            <a:spLocks/>
          </p:cNvSpPr>
          <p:nvPr/>
        </p:nvSpPr>
        <p:spPr>
          <a:xfrm>
            <a:off x="5870431" y="2733242"/>
            <a:ext cx="6123295" cy="1375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MultiHome</a:t>
            </a:r>
            <a:endParaRPr lang="bg-BG" sz="4400" dirty="0"/>
          </a:p>
          <a:p>
            <a:pPr algn="ctr"/>
            <a:r>
              <a:rPr lang="bg-BG" sz="4400" dirty="0"/>
              <a:t>МултиХоум</a:t>
            </a:r>
            <a:endParaRPr lang="en-US" sz="4400" dirty="0"/>
          </a:p>
          <a:p>
            <a:pPr algn="ctr"/>
            <a:r>
              <a:rPr lang="en-US" sz="4400" dirty="0">
                <a:solidFill>
                  <a:srgbClr val="C9DD0A"/>
                </a:solidFill>
              </a:rPr>
              <a:t>#</a:t>
            </a:r>
            <a:r>
              <a:rPr lang="bg-BG" sz="4400" dirty="0" err="1">
                <a:solidFill>
                  <a:srgbClr val="C9DD0A"/>
                </a:solidFill>
              </a:rPr>
              <a:t>ОбновявамеЗаедно</a:t>
            </a:r>
            <a:endParaRPr lang="en-US" sz="4400" i="1" dirty="0">
              <a:solidFill>
                <a:srgbClr val="C9DD0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15EFA-B567-70F7-4B75-88757A022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543" y="306677"/>
            <a:ext cx="3288212" cy="25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0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7AA0-A63B-2274-C4AC-C0260151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390" y="547851"/>
            <a:ext cx="8405648" cy="1056126"/>
          </a:xfrm>
        </p:spPr>
        <p:txBody>
          <a:bodyPr>
            <a:normAutofit/>
          </a:bodyPr>
          <a:lstStyle/>
          <a:p>
            <a:r>
              <a:rPr lang="bg-BG" sz="4000" b="1" dirty="0"/>
              <a:t>За Енергийна Агенция – Пловдив (ЕАП)</a:t>
            </a:r>
            <a:endParaRPr lang="en-US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55503D-86A5-CBC6-1517-0847E2B15AE0}"/>
              </a:ext>
            </a:extLst>
          </p:cNvPr>
          <p:cNvSpPr txBox="1">
            <a:spLocks/>
          </p:cNvSpPr>
          <p:nvPr/>
        </p:nvSpPr>
        <p:spPr>
          <a:xfrm>
            <a:off x="690782" y="1936188"/>
            <a:ext cx="3834154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bg-BG" b="1" dirty="0"/>
              <a:t>Факти за Енергийна Агенция – Пловдив:</a:t>
            </a:r>
            <a:endParaRPr lang="en-GB" b="1" dirty="0"/>
          </a:p>
          <a:p>
            <a:r>
              <a:rPr lang="bg-BG" dirty="0"/>
              <a:t>Първата българска енергийна агенция, създадена по програма </a:t>
            </a:r>
            <a:r>
              <a:rPr lang="en-GB" dirty="0"/>
              <a:t>SAVE II</a:t>
            </a:r>
            <a:r>
              <a:rPr lang="bg-BG" dirty="0"/>
              <a:t> на ЕК</a:t>
            </a:r>
            <a:endParaRPr lang="en-GB" dirty="0"/>
          </a:p>
          <a:p>
            <a:r>
              <a:rPr lang="bg-BG" dirty="0"/>
              <a:t>Основана през</a:t>
            </a:r>
            <a:r>
              <a:rPr lang="en-GB" dirty="0"/>
              <a:t> 1999</a:t>
            </a:r>
          </a:p>
          <a:p>
            <a:r>
              <a:rPr lang="bg-BG" dirty="0"/>
              <a:t>Научно-изследователска организация</a:t>
            </a:r>
            <a:endParaRPr lang="en-GB" dirty="0"/>
          </a:p>
          <a:p>
            <a:endParaRPr lang="en-GB" dirty="0"/>
          </a:p>
          <a:p>
            <a:r>
              <a:rPr lang="bg-BG" dirty="0"/>
              <a:t>Над 60 успешно реализирани проекта</a:t>
            </a:r>
            <a:endParaRPr lang="en-GB" dirty="0"/>
          </a:p>
          <a:p>
            <a:r>
              <a:rPr lang="bg-BG" dirty="0"/>
              <a:t>Множество местни и национални проекти и инициативи</a:t>
            </a:r>
            <a:endParaRPr lang="en-GB" dirty="0"/>
          </a:p>
          <a:p>
            <a:endParaRPr lang="en-GB" dirty="0"/>
          </a:p>
          <a:p>
            <a:r>
              <a:rPr lang="bg-BG" dirty="0"/>
              <a:t>Основател на Асоциацията на Българските Енергийни Агенции (АБЕА)</a:t>
            </a:r>
            <a:r>
              <a:rPr lang="en-GB" dirty="0"/>
              <a:t> </a:t>
            </a:r>
          </a:p>
          <a:p>
            <a:r>
              <a:rPr lang="bg-BG" dirty="0"/>
              <a:t>Член на </a:t>
            </a:r>
            <a:r>
              <a:rPr lang="en-GB" dirty="0"/>
              <a:t>FEDARENE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>
              <a:latin typeface="EC Square Sans Pro Light" panose="020B05060000000200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E0591-BE8F-D225-AFF1-44A86D4D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924" y="1936188"/>
            <a:ext cx="6927472" cy="3799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5EB26-FA86-4F20-624D-E8FE3328F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3" y="756814"/>
            <a:ext cx="2215592" cy="7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2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7AA0-A63B-2274-C4AC-C0260151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390" y="547851"/>
            <a:ext cx="8405648" cy="1056126"/>
          </a:xfrm>
        </p:spPr>
        <p:txBody>
          <a:bodyPr>
            <a:normAutofit/>
          </a:bodyPr>
          <a:lstStyle/>
          <a:p>
            <a:r>
              <a:rPr lang="bg-BG" sz="4000" dirty="0"/>
              <a:t>За Куадро Синерджи ЕООД</a:t>
            </a:r>
            <a:endParaRPr lang="en-US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55503D-86A5-CBC6-1517-0847E2B15AE0}"/>
              </a:ext>
            </a:extLst>
          </p:cNvPr>
          <p:cNvSpPr txBox="1">
            <a:spLocks/>
          </p:cNvSpPr>
          <p:nvPr/>
        </p:nvSpPr>
        <p:spPr>
          <a:xfrm>
            <a:off x="690781" y="1936188"/>
            <a:ext cx="6259460" cy="4252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4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 компанията:</a:t>
            </a:r>
          </a:p>
          <a:p>
            <a:r>
              <a:rPr lang="bg-BG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Консултантска компания, специализирана в разработването и управлението на </a:t>
            </a:r>
            <a:r>
              <a:rPr lang="bg-BG" sz="4000" dirty="0">
                <a:cs typeface="Times New Roman" panose="02020603050405020304" pitchFamily="18" charset="0"/>
              </a:rPr>
              <a:t>европейски научно-изследователски проекти, бизнес и стратегическо планиране, комуникация със заинтересовани страни.</a:t>
            </a:r>
          </a:p>
          <a:p>
            <a:r>
              <a:rPr lang="bg-BG" sz="4000" dirty="0">
                <a:cs typeface="Times New Roman" panose="02020603050405020304" pitchFamily="18" charset="0"/>
              </a:rPr>
              <a:t>Мисия: насърчаване на диалога между бизнеса, науката, държавните институции и гражданското общество в Централна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bg-BG" sz="4000" dirty="0">
                <a:cs typeface="Times New Roman" panose="02020603050405020304" pitchFamily="18" charset="0"/>
              </a:rPr>
              <a:t>и Източна Европа, допринасяйки за ефикасен трансфер на иновации и международно сътрудничество. </a:t>
            </a:r>
          </a:p>
          <a:p>
            <a:r>
              <a:rPr lang="bg-BG" sz="4000" dirty="0">
                <a:cs typeface="Times New Roman" panose="02020603050405020304" pitchFamily="18" charset="0"/>
              </a:rPr>
              <a:t>Работим с европейски научни институти, министерства и регионални структури, бизнеси.</a:t>
            </a:r>
          </a:p>
          <a:p>
            <a:pPr marL="0" indent="0">
              <a:buNone/>
            </a:pPr>
            <a:r>
              <a:rPr lang="bg-BG" sz="4000" b="1" dirty="0">
                <a:solidFill>
                  <a:srgbClr val="4B7496"/>
                </a:solidFill>
                <a:cs typeface="Times New Roman" panose="02020603050405020304" pitchFamily="18" charset="0"/>
              </a:rPr>
              <a:t>Роля в </a:t>
            </a:r>
            <a:r>
              <a:rPr lang="en-US" sz="4000" b="1" dirty="0">
                <a:solidFill>
                  <a:srgbClr val="4B7496"/>
                </a:solidFill>
                <a:cs typeface="Times New Roman" panose="02020603050405020304" pitchFamily="18" charset="0"/>
              </a:rPr>
              <a:t>MultiHome</a:t>
            </a:r>
            <a:r>
              <a:rPr lang="bg-BG" sz="4000" b="1" dirty="0">
                <a:solidFill>
                  <a:srgbClr val="4B7496"/>
                </a:solidFill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4000" dirty="0">
                <a:solidFill>
                  <a:srgbClr val="4B7496"/>
                </a:solidFill>
                <a:cs typeface="Times New Roman" panose="02020603050405020304" pitchFamily="18" charset="0"/>
              </a:rPr>
              <a:t>анализ на веригите на стойността, бизнес моделиране;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4000" dirty="0">
                <a:solidFill>
                  <a:srgbClr val="4B7496"/>
                </a:solidFill>
                <a:cs typeface="Times New Roman" panose="02020603050405020304" pitchFamily="18" charset="0"/>
              </a:rPr>
              <a:t>финансов инженеринг;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4000" dirty="0">
                <a:solidFill>
                  <a:srgbClr val="4B7496"/>
                </a:solidFill>
                <a:cs typeface="Times New Roman" panose="02020603050405020304" pitchFamily="18" charset="0"/>
              </a:rPr>
              <a:t>комуникационна стратегия за ангажиране на заинтересовани страни;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4000" dirty="0">
                <a:solidFill>
                  <a:srgbClr val="4B7496"/>
                </a:solidFill>
                <a:cs typeface="Times New Roman" panose="02020603050405020304" pitchFamily="18" charset="0"/>
              </a:rPr>
              <a:t>контакт с европейски „гишета“ и европейски уебнари за обмяна на опит.</a:t>
            </a:r>
            <a:endParaRPr lang="en-US" sz="4000" dirty="0">
              <a:solidFill>
                <a:srgbClr val="4B7496"/>
              </a:solidFill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bg-BG" sz="4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b="1" dirty="0">
              <a:latin typeface="EC Square Sans Pro Light" panose="020B05060000000200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28C33-167D-D8FC-54F5-C3CB5FA54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13" y="754372"/>
            <a:ext cx="1670146" cy="573334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CADE525-B474-6CD9-5FBE-D6321B42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25" y="4491521"/>
            <a:ext cx="2168544" cy="9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851319C-63AE-DB83-7359-2A796A5EA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77" y="5587950"/>
            <a:ext cx="687768" cy="38064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DC09D23-497D-C076-3519-EA93F685DB1E}"/>
              </a:ext>
            </a:extLst>
          </p:cNvPr>
          <p:cNvSpPr txBox="1"/>
          <p:nvPr/>
        </p:nvSpPr>
        <p:spPr>
          <a:xfrm>
            <a:off x="7979688" y="5608393"/>
            <a:ext cx="15016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255315"/>
                </a:solidFill>
                <a:effectLst/>
                <a:latin typeface="Roboto Condensed" panose="02000000000000000000" pitchFamily="2" charset="0"/>
              </a:rPr>
              <a:t>New Strategies on</a:t>
            </a:r>
            <a:endParaRPr lang="bg-BG" sz="1100" b="0" i="0" dirty="0">
              <a:solidFill>
                <a:srgbClr val="255315"/>
              </a:solidFill>
              <a:effectLst/>
              <a:latin typeface="Roboto Condensed" panose="02000000000000000000" pitchFamily="2" charset="0"/>
            </a:endParaRPr>
          </a:p>
          <a:p>
            <a:r>
              <a:rPr lang="en-US" sz="1100" b="0" i="0" dirty="0">
                <a:solidFill>
                  <a:srgbClr val="255315"/>
                </a:solidFill>
                <a:effectLst/>
                <a:latin typeface="Roboto Condensed" panose="02000000000000000000" pitchFamily="2" charset="0"/>
              </a:rPr>
              <a:t>Bio-Economy in Polan</a:t>
            </a:r>
            <a:r>
              <a:rPr lang="en-US" sz="1000" b="0" i="0" dirty="0">
                <a:solidFill>
                  <a:srgbClr val="255315"/>
                </a:solidFill>
                <a:effectLst/>
                <a:latin typeface="Roboto Condensed" panose="02000000000000000000" pitchFamily="2" charset="0"/>
              </a:rPr>
              <a:t>d</a:t>
            </a:r>
            <a:endParaRPr lang="en-US" sz="1000" dirty="0"/>
          </a:p>
        </p:txBody>
      </p:sp>
      <p:pic>
        <p:nvPicPr>
          <p:cNvPr id="46" name="Picture 8" descr="SLO-ACE">
            <a:extLst>
              <a:ext uri="{FF2B5EF4-FFF2-40B4-BE49-F238E27FC236}">
                <a16:creationId xmlns:a16="http://schemas.microsoft.com/office/drawing/2014/main" id="{A0BED2E9-3F3C-71AE-32C6-1F7A8EC24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878" y="5399801"/>
            <a:ext cx="1299275" cy="3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037694D-06CB-92F5-678A-40765DF2D58B}"/>
              </a:ext>
            </a:extLst>
          </p:cNvPr>
          <p:cNvSpPr txBox="1"/>
          <p:nvPr/>
        </p:nvSpPr>
        <p:spPr>
          <a:xfrm>
            <a:off x="9610683" y="5760109"/>
            <a:ext cx="21586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255315"/>
                </a:solidFill>
                <a:latin typeface="Roboto Condensed" panose="02000000000000000000" pitchFamily="2" charset="0"/>
              </a:rPr>
              <a:t>Slovenian Center of Excellence for Agricultural Sciences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8001A49-CF8C-9079-5D60-A39EF449F9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78" y="4470669"/>
            <a:ext cx="665109" cy="34934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94E65BF-10AB-D969-ADD6-D242CC40EB84}"/>
              </a:ext>
            </a:extLst>
          </p:cNvPr>
          <p:cNvSpPr txBox="1"/>
          <p:nvPr/>
        </p:nvSpPr>
        <p:spPr>
          <a:xfrm>
            <a:off x="9610683" y="4820011"/>
            <a:ext cx="248196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55315"/>
                </a:solidFill>
                <a:latin typeface="Roboto Condensed" panose="02000000000000000000" pitchFamily="2" charset="0"/>
              </a:rPr>
              <a:t>Advancing Sustainable Circular </a:t>
            </a:r>
            <a:endParaRPr lang="bg-BG" sz="1100" dirty="0">
              <a:solidFill>
                <a:srgbClr val="255315"/>
              </a:solidFill>
              <a:latin typeface="Roboto Condensed" panose="02000000000000000000" pitchFamily="2" charset="0"/>
            </a:endParaRPr>
          </a:p>
          <a:p>
            <a:r>
              <a:rPr lang="en-US" sz="1100" dirty="0">
                <a:solidFill>
                  <a:srgbClr val="255315"/>
                </a:solidFill>
                <a:latin typeface="Roboto Condensed" panose="02000000000000000000" pitchFamily="2" charset="0"/>
              </a:rPr>
              <a:t>Bioeconomy in Central and </a:t>
            </a:r>
            <a:endParaRPr lang="bg-BG" sz="1100" dirty="0">
              <a:solidFill>
                <a:srgbClr val="255315"/>
              </a:solidFill>
              <a:latin typeface="Roboto Condensed" panose="02000000000000000000" pitchFamily="2" charset="0"/>
            </a:endParaRPr>
          </a:p>
          <a:p>
            <a:r>
              <a:rPr lang="en-US" sz="1100" dirty="0">
                <a:solidFill>
                  <a:srgbClr val="255315"/>
                </a:solidFill>
                <a:latin typeface="Roboto Condensed" panose="02000000000000000000" pitchFamily="2" charset="0"/>
              </a:rPr>
              <a:t>Eastern European countries</a:t>
            </a:r>
            <a:endParaRPr lang="en-US" sz="11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086CDA-A852-C7C0-49D1-752E090D7679}"/>
              </a:ext>
            </a:extLst>
          </p:cNvPr>
          <p:cNvSpPr txBox="1"/>
          <p:nvPr/>
        </p:nvSpPr>
        <p:spPr>
          <a:xfrm>
            <a:off x="6866020" y="1870424"/>
            <a:ext cx="49209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600" b="1" dirty="0">
                <a:solidFill>
                  <a:srgbClr val="4B7496"/>
                </a:solidFill>
                <a:cs typeface="Times New Roman" panose="02020603050405020304" pitchFamily="18" charset="0"/>
              </a:rPr>
              <a:t>Портфолио</a:t>
            </a:r>
            <a:r>
              <a:rPr lang="bg-BG" sz="1600" dirty="0">
                <a:solidFill>
                  <a:srgbClr val="4B7496"/>
                </a:solidFill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1600" dirty="0">
                <a:solidFill>
                  <a:srgbClr val="4B7496"/>
                </a:solidFill>
                <a:cs typeface="Times New Roman" panose="02020603050405020304" pitchFamily="18" charset="0"/>
              </a:rPr>
              <a:t>Проекти по Седма Рамкова Програма, Хоризонт 2020, Хоризонт Европа;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1600" dirty="0">
                <a:solidFill>
                  <a:srgbClr val="4B7496"/>
                </a:solidFill>
                <a:cs typeface="Times New Roman" panose="02020603050405020304" pitchFamily="18" charset="0"/>
              </a:rPr>
              <a:t>Разработване на методологии за прилагане на политики на регионално и национално ниво; анализи и препоръки;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1600" dirty="0">
                <a:solidFill>
                  <a:srgbClr val="4B7496"/>
                </a:solidFill>
                <a:cs typeface="Times New Roman" panose="02020603050405020304" pitchFamily="18" charset="0"/>
              </a:rPr>
              <a:t>бизнес моделиране; бизнес планиране.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1600" dirty="0">
                <a:solidFill>
                  <a:srgbClr val="4B7496"/>
                </a:solidFill>
                <a:cs typeface="Times New Roman" panose="02020603050405020304" pitchFamily="18" charset="0"/>
              </a:rPr>
              <a:t>Диалог със заинтересовани страни; обучения; кръгли маси.</a:t>
            </a:r>
            <a:endParaRPr lang="en-US" sz="1600" dirty="0">
              <a:solidFill>
                <a:srgbClr val="4B749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9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9445-62AC-CF15-4BE1-AEEEA11C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452" y="365125"/>
            <a:ext cx="8291347" cy="1325563"/>
          </a:xfrm>
        </p:spPr>
        <p:txBody>
          <a:bodyPr>
            <a:normAutofit/>
          </a:bodyPr>
          <a:lstStyle/>
          <a:p>
            <a:r>
              <a:rPr lang="bg-BG" sz="4000" b="1" dirty="0"/>
              <a:t>Дългият път на ЕА-Пловдив до създаването на </a:t>
            </a:r>
            <a:r>
              <a:rPr lang="en-US" sz="4000" b="1" dirty="0"/>
              <a:t>MultiHome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3F10C-D287-66BE-4D40-0ADFD6F4E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3"/>
          <a:stretch/>
        </p:blipFill>
        <p:spPr>
          <a:xfrm>
            <a:off x="838200" y="1919647"/>
            <a:ext cx="10309412" cy="3987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61F5D7-9F74-F0FD-D8D5-AAE4B8736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7" y="727293"/>
            <a:ext cx="2215592" cy="7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7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537C1-B5A1-90B0-8B6C-DBF278EEB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2F1D-3B2C-45B8-F2BA-A5801961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63" y="365125"/>
            <a:ext cx="10839734" cy="1325563"/>
          </a:xfrm>
        </p:spPr>
        <p:txBody>
          <a:bodyPr>
            <a:noAutofit/>
          </a:bodyPr>
          <a:lstStyle/>
          <a:p>
            <a:r>
              <a:rPr lang="en-US" sz="4800" dirty="0"/>
              <a:t>       </a:t>
            </a:r>
            <a:r>
              <a:rPr lang="bg-BG" sz="4800" dirty="0"/>
              <a:t>МултиХоум</a:t>
            </a:r>
            <a:r>
              <a:rPr lang="en-US" sz="4800" dirty="0"/>
              <a:t>: </a:t>
            </a:r>
            <a:r>
              <a:rPr lang="bg-BG" sz="4800" dirty="0"/>
              <a:t>Ние </a:t>
            </a:r>
            <a:r>
              <a:rPr lang="en-US" sz="4800" dirty="0">
                <a:solidFill>
                  <a:srgbClr val="C9DD0A"/>
                </a:solidFill>
              </a:rPr>
              <a:t>#</a:t>
            </a:r>
            <a:r>
              <a:rPr lang="bg-BG" sz="4800" dirty="0">
                <a:solidFill>
                  <a:srgbClr val="C9DD0A"/>
                </a:solidFill>
              </a:rPr>
              <a:t>реновираме заедно</a:t>
            </a:r>
            <a:endParaRPr lang="en-US" sz="4800" i="1" dirty="0">
              <a:solidFill>
                <a:srgbClr val="C9DD0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7F422-F2A2-864F-4C63-F38F6DDEC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t="33897" r="27758" b="40232"/>
          <a:stretch/>
        </p:blipFill>
        <p:spPr>
          <a:xfrm>
            <a:off x="634544" y="597763"/>
            <a:ext cx="1086137" cy="832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33D8F1-5D3C-E390-4548-4E5D8FB3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1" y="2121296"/>
            <a:ext cx="2849021" cy="905080"/>
          </a:xfrm>
          <a:prstGeom prst="rect">
            <a:avLst/>
          </a:prstGeom>
        </p:spPr>
      </p:pic>
      <p:pic>
        <p:nvPicPr>
          <p:cNvPr id="9" name="Picture 8" descr="Община Пловдив Район &quot;Централен&quot; – Официален Уеб сайт">
            <a:extLst>
              <a:ext uri="{FF2B5EF4-FFF2-40B4-BE49-F238E27FC236}">
                <a16:creationId xmlns:a16="http://schemas.microsoft.com/office/drawing/2014/main" id="{544B4B37-225B-1B85-5C85-7F86B0988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13" y="3768228"/>
            <a:ext cx="1252553" cy="83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Търговско-Промишлена Камара - Пловдив | Plovdiv">
            <a:extLst>
              <a:ext uri="{FF2B5EF4-FFF2-40B4-BE49-F238E27FC236}">
                <a16:creationId xmlns:a16="http://schemas.microsoft.com/office/drawing/2014/main" id="{0C9794FA-1A28-FB18-1C9E-9E4E0B871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73" y="3684017"/>
            <a:ext cx="917882" cy="9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78AA38-DBC3-EE93-A0AD-5A63811DA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563" y="3808102"/>
            <a:ext cx="1268214" cy="83367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9AEC291-ACF4-05B9-934E-D76C8B8802A5}"/>
              </a:ext>
            </a:extLst>
          </p:cNvPr>
          <p:cNvSpPr txBox="1">
            <a:spLocks/>
          </p:cNvSpPr>
          <p:nvPr/>
        </p:nvSpPr>
        <p:spPr>
          <a:xfrm>
            <a:off x="4409550" y="2066457"/>
            <a:ext cx="5797661" cy="11652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bg-BG" sz="2400" b="1" dirty="0">
                <a:solidFill>
                  <a:srgbClr val="183C66"/>
                </a:solidFill>
              </a:rPr>
              <a:t>Проектът се координира от Енергийна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bg-BG" sz="2400" b="1" dirty="0">
                <a:solidFill>
                  <a:srgbClr val="183C66"/>
                </a:solidFill>
              </a:rPr>
              <a:t>Агенция - Пловдив</a:t>
            </a:r>
            <a:endParaRPr lang="en-US" sz="2400" b="1" dirty="0">
              <a:solidFill>
                <a:srgbClr val="183C66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E78B109-794C-75FE-851D-FD385F25C151}"/>
              </a:ext>
            </a:extLst>
          </p:cNvPr>
          <p:cNvSpPr txBox="1">
            <a:spLocks/>
          </p:cNvSpPr>
          <p:nvPr/>
        </p:nvSpPr>
        <p:spPr>
          <a:xfrm>
            <a:off x="732792" y="4675509"/>
            <a:ext cx="2194821" cy="67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70000"/>
              </a:lnSpc>
              <a:buNone/>
            </a:pPr>
            <a:r>
              <a:rPr lang="bg-BG" sz="1400" b="1" dirty="0">
                <a:solidFill>
                  <a:srgbClr val="4B7496"/>
                </a:solidFill>
              </a:rPr>
              <a:t>Община Пловдив</a:t>
            </a:r>
            <a:endParaRPr lang="en-US" sz="1400" b="1" dirty="0">
              <a:solidFill>
                <a:srgbClr val="4B7496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28CC1A1-81AC-E33B-88CB-38AC0AF35881}"/>
              </a:ext>
            </a:extLst>
          </p:cNvPr>
          <p:cNvSpPr txBox="1">
            <a:spLocks/>
          </p:cNvSpPr>
          <p:nvPr/>
        </p:nvSpPr>
        <p:spPr>
          <a:xfrm>
            <a:off x="732792" y="3346254"/>
            <a:ext cx="4369413" cy="39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70000"/>
              </a:lnSpc>
              <a:buNone/>
            </a:pPr>
            <a:r>
              <a:rPr lang="bg-BG" sz="2000" b="1" dirty="0">
                <a:solidFill>
                  <a:srgbClr val="183C66"/>
                </a:solidFill>
              </a:rPr>
              <a:t>Партньори:</a:t>
            </a:r>
            <a:endParaRPr lang="en-US" sz="2000" b="1" dirty="0">
              <a:solidFill>
                <a:srgbClr val="183C66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BA3BB25-C406-9866-264C-0AABE63B3F12}"/>
              </a:ext>
            </a:extLst>
          </p:cNvPr>
          <p:cNvSpPr txBox="1">
            <a:spLocks/>
          </p:cNvSpPr>
          <p:nvPr/>
        </p:nvSpPr>
        <p:spPr>
          <a:xfrm>
            <a:off x="3031936" y="4661493"/>
            <a:ext cx="1992426" cy="39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70000"/>
              </a:lnSpc>
              <a:buNone/>
            </a:pPr>
            <a:r>
              <a:rPr lang="bg-BG" sz="1400" b="1" kern="100" dirty="0">
                <a:solidFill>
                  <a:srgbClr val="4B7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Търговско - Промишлена Камара  - Пловдив</a:t>
            </a:r>
            <a:endParaRPr lang="en-US" sz="1400" b="1" kern="100" dirty="0">
              <a:solidFill>
                <a:srgbClr val="4B7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70000"/>
              </a:lnSpc>
              <a:buNone/>
            </a:pPr>
            <a:endParaRPr lang="en-US" sz="1200" b="1" dirty="0">
              <a:solidFill>
                <a:srgbClr val="4B7496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B658302-4212-E9E5-A4C6-1157700F7D55}"/>
              </a:ext>
            </a:extLst>
          </p:cNvPr>
          <p:cNvSpPr txBox="1">
            <a:spLocks/>
          </p:cNvSpPr>
          <p:nvPr/>
        </p:nvSpPr>
        <p:spPr>
          <a:xfrm>
            <a:off x="5210070" y="4672431"/>
            <a:ext cx="1883671" cy="39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70000"/>
              </a:lnSpc>
              <a:buNone/>
            </a:pPr>
            <a:r>
              <a:rPr lang="bg-BG" sz="1400" b="1" dirty="0">
                <a:solidFill>
                  <a:srgbClr val="4B7496"/>
                </a:solidFill>
              </a:rPr>
              <a:t>Куадро Синерджи </a:t>
            </a:r>
            <a:endParaRPr lang="en-US" sz="1400" b="1" dirty="0">
              <a:solidFill>
                <a:srgbClr val="4B7496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35E726-71E7-E0B8-ED30-8D38E248EEFC}"/>
              </a:ext>
            </a:extLst>
          </p:cNvPr>
          <p:cNvSpPr txBox="1">
            <a:spLocks/>
          </p:cNvSpPr>
          <p:nvPr/>
        </p:nvSpPr>
        <p:spPr>
          <a:xfrm>
            <a:off x="7308380" y="4681238"/>
            <a:ext cx="2505653" cy="39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70000"/>
              </a:lnSpc>
              <a:buNone/>
            </a:pPr>
            <a:r>
              <a:rPr lang="bg-BG" sz="1400" b="1" dirty="0">
                <a:solidFill>
                  <a:srgbClr val="4B7496"/>
                </a:solidFill>
              </a:rPr>
              <a:t>Съюз</a:t>
            </a:r>
            <a:r>
              <a:rPr lang="ru-RU" sz="1400" b="1" dirty="0">
                <a:solidFill>
                  <a:srgbClr val="4B7496"/>
                </a:solidFill>
              </a:rPr>
              <a:t> на асоциациите на </a:t>
            </a:r>
            <a:r>
              <a:rPr lang="ru-RU" sz="1400" b="1" dirty="0" err="1">
                <a:solidFill>
                  <a:srgbClr val="4B7496"/>
                </a:solidFill>
              </a:rPr>
              <a:t>собствениците</a:t>
            </a:r>
            <a:endParaRPr lang="en-US" sz="1400" b="1" dirty="0">
              <a:solidFill>
                <a:srgbClr val="4B7496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E4BA853-5D25-3940-794C-491F9149316E}"/>
              </a:ext>
            </a:extLst>
          </p:cNvPr>
          <p:cNvSpPr txBox="1">
            <a:spLocks/>
          </p:cNvSpPr>
          <p:nvPr/>
        </p:nvSpPr>
        <p:spPr>
          <a:xfrm>
            <a:off x="677334" y="5433906"/>
            <a:ext cx="8694056" cy="6794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bg-BG" sz="1400" b="1" i="1" dirty="0">
                <a:solidFill>
                  <a:srgbClr val="183C66"/>
                </a:solidFill>
              </a:rPr>
              <a:t>Подкрепящи организации: </a:t>
            </a:r>
            <a:r>
              <a:rPr lang="bg-BG" sz="1400" i="1" dirty="0">
                <a:solidFill>
                  <a:srgbClr val="183C66"/>
                </a:solidFill>
              </a:rPr>
              <a:t>всички общини в област Пловдив, Министерство на енергетиката, Министерство на регионалното развитие, Министерство на околната среда и водите, АУЕР, местни бизнес и неправителствени организации, академичните среди, FEDARENE и други.</a:t>
            </a:r>
            <a:endParaRPr lang="en-US" sz="1400" i="1" dirty="0">
              <a:solidFill>
                <a:srgbClr val="183C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CFB92-E4DB-BDB8-2166-62E744B4B3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36" y="3966292"/>
            <a:ext cx="1670146" cy="5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9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FCAA6-7F76-921A-21D4-034FC55D4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081"/>
            <a:ext cx="10515600" cy="3831418"/>
          </a:xfrm>
        </p:spPr>
        <p:txBody>
          <a:bodyPr>
            <a:normAutofit/>
          </a:bodyPr>
          <a:lstStyle/>
          <a:p>
            <a:r>
              <a:rPr lang="bg-BG" sz="1600" i="1" dirty="0">
                <a:solidFill>
                  <a:srgbClr val="183C66"/>
                </a:solidFill>
              </a:rPr>
              <a:t>Област Пловдив</a:t>
            </a:r>
            <a:r>
              <a:rPr lang="en-US" sz="1600" i="1" dirty="0">
                <a:solidFill>
                  <a:srgbClr val="183C66"/>
                </a:solidFill>
              </a:rPr>
              <a:t> – </a:t>
            </a:r>
            <a:r>
              <a:rPr lang="bg-BG" sz="1600" i="1" dirty="0">
                <a:solidFill>
                  <a:srgbClr val="183C66"/>
                </a:solidFill>
              </a:rPr>
              <a:t>Община Пловдив </a:t>
            </a:r>
            <a:r>
              <a:rPr lang="en-US" sz="1600" i="1" dirty="0">
                <a:solidFill>
                  <a:srgbClr val="183C66"/>
                </a:solidFill>
              </a:rPr>
              <a:t>+ 17</a:t>
            </a:r>
            <a:r>
              <a:rPr lang="bg-BG" sz="1600" i="1" dirty="0">
                <a:solidFill>
                  <a:srgbClr val="183C66"/>
                </a:solidFill>
              </a:rPr>
              <a:t> по-малки общини</a:t>
            </a:r>
            <a:endParaRPr lang="en-US" sz="1600" i="1" dirty="0">
              <a:solidFill>
                <a:srgbClr val="183C66"/>
              </a:solidFill>
            </a:endParaRPr>
          </a:p>
          <a:p>
            <a:r>
              <a:rPr lang="ru-RU" sz="1600" i="1" dirty="0">
                <a:solidFill>
                  <a:srgbClr val="183C66"/>
                </a:solidFill>
              </a:rPr>
              <a:t>Втори по големина по територия, население и сграден фонд</a:t>
            </a:r>
            <a:endParaRPr lang="en-US" sz="1600" i="1" dirty="0">
              <a:solidFill>
                <a:srgbClr val="183C66"/>
              </a:solidFill>
            </a:endParaRPr>
          </a:p>
          <a:p>
            <a:endParaRPr lang="en-US" sz="1400" i="1" dirty="0"/>
          </a:p>
          <a:p>
            <a:r>
              <a:rPr lang="bg-BG" sz="1600" b="1" i="1" dirty="0"/>
              <a:t>Жилищен сграден фонд</a:t>
            </a:r>
            <a:endParaRPr lang="en-US" sz="1600" b="1" i="1" dirty="0"/>
          </a:p>
          <a:p>
            <a:pPr lvl="1"/>
            <a:r>
              <a:rPr lang="en-US" sz="1400" i="1" dirty="0">
                <a:solidFill>
                  <a:srgbClr val="183C66"/>
                </a:solidFill>
              </a:rPr>
              <a:t>80-100% </a:t>
            </a:r>
            <a:r>
              <a:rPr lang="bg-BG" sz="1400" i="1" dirty="0">
                <a:solidFill>
                  <a:srgbClr val="183C66"/>
                </a:solidFill>
              </a:rPr>
              <a:t>държавно субсидиране за жилищно обновяване</a:t>
            </a:r>
            <a:r>
              <a:rPr lang="en-US" sz="1400" i="1" dirty="0">
                <a:solidFill>
                  <a:srgbClr val="183C66"/>
                </a:solidFill>
              </a:rPr>
              <a:t> + </a:t>
            </a:r>
            <a:r>
              <a:rPr lang="ru-RU" sz="1400" i="1" dirty="0">
                <a:solidFill>
                  <a:srgbClr val="183C66"/>
                </a:solidFill>
              </a:rPr>
              <a:t>други схеми за финансиране на отопление и ВЕИ</a:t>
            </a:r>
            <a:endParaRPr lang="en-US" sz="1400" i="1" dirty="0">
              <a:solidFill>
                <a:srgbClr val="183C66"/>
              </a:solidFill>
            </a:endParaRPr>
          </a:p>
          <a:p>
            <a:pPr lvl="1"/>
            <a:r>
              <a:rPr lang="bg-BG" sz="1400" i="1" dirty="0">
                <a:solidFill>
                  <a:srgbClr val="183C66"/>
                </a:solidFill>
              </a:rPr>
              <a:t>Над</a:t>
            </a:r>
            <a:r>
              <a:rPr lang="en-US" sz="1400" i="1" dirty="0">
                <a:solidFill>
                  <a:srgbClr val="183C66"/>
                </a:solidFill>
              </a:rPr>
              <a:t> 18 828 </a:t>
            </a:r>
            <a:r>
              <a:rPr lang="bg-BG" sz="1400" i="1" dirty="0">
                <a:solidFill>
                  <a:srgbClr val="183C66"/>
                </a:solidFill>
              </a:rPr>
              <a:t>сгради с </a:t>
            </a:r>
            <a:r>
              <a:rPr lang="en-US" sz="1400" i="1" dirty="0">
                <a:solidFill>
                  <a:srgbClr val="183C66"/>
                </a:solidFill>
              </a:rPr>
              <a:t>149 408 </a:t>
            </a:r>
            <a:r>
              <a:rPr lang="bg-BG" sz="1400" i="1" dirty="0">
                <a:solidFill>
                  <a:srgbClr val="183C66"/>
                </a:solidFill>
              </a:rPr>
              <a:t>жилища в тях </a:t>
            </a:r>
            <a:r>
              <a:rPr lang="en-US" sz="1400" i="1" dirty="0">
                <a:solidFill>
                  <a:srgbClr val="183C66"/>
                </a:solidFill>
              </a:rPr>
              <a:t>; </a:t>
            </a:r>
          </a:p>
          <a:p>
            <a:pPr lvl="1"/>
            <a:r>
              <a:rPr lang="ru-RU" sz="1400" i="1" dirty="0">
                <a:solidFill>
                  <a:srgbClr val="183C66"/>
                </a:solidFill>
              </a:rPr>
              <a:t>От 2012 г. само 128 сгради (&lt;1%) с 7 600 жилища (&lt;5%) са обновени по Националната програма</a:t>
            </a:r>
            <a:endParaRPr lang="bg-BG" sz="1400" i="1" dirty="0">
              <a:solidFill>
                <a:srgbClr val="183C66"/>
              </a:solidFill>
            </a:endParaRPr>
          </a:p>
          <a:p>
            <a:pPr lvl="1"/>
            <a:r>
              <a:rPr lang="ru-RU" sz="1400" i="1" dirty="0">
                <a:solidFill>
                  <a:srgbClr val="183C66"/>
                </a:solidFill>
              </a:rPr>
              <a:t>Национално ниво: 90% от сградите са с най-нисък енергиен клас (E, F, G) и само 7% отговарят на съвременните изисквания за енергийна ефективност</a:t>
            </a:r>
            <a:endParaRPr lang="en-US" sz="1400" i="1" dirty="0">
              <a:solidFill>
                <a:srgbClr val="183C66"/>
              </a:solidFill>
            </a:endParaRPr>
          </a:p>
          <a:p>
            <a:r>
              <a:rPr lang="ru-RU" sz="1600" i="1" dirty="0"/>
              <a:t>Няма основно стратегическо планиране за обновяване на сгради в Региона (няма ПДУЕР/ПДУЕК)</a:t>
            </a:r>
            <a:endParaRPr lang="en-US" sz="1600" i="1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0BB38-E671-4F25-8FC6-EF41876A8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115" y="637117"/>
            <a:ext cx="3340113" cy="21071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9119994-4196-67F3-0D02-FFB474E609C6}"/>
              </a:ext>
            </a:extLst>
          </p:cNvPr>
          <p:cNvSpPr txBox="1">
            <a:spLocks/>
          </p:cNvSpPr>
          <p:nvPr/>
        </p:nvSpPr>
        <p:spPr>
          <a:xfrm>
            <a:off x="290764" y="466244"/>
            <a:ext cx="8152645" cy="1244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      </a:t>
            </a:r>
            <a:r>
              <a:rPr lang="bg-BG" dirty="0"/>
              <a:t>МултиХоум</a:t>
            </a:r>
            <a:r>
              <a:rPr lang="bg-BG" dirty="0">
                <a:sym typeface="Webdings" panose="05030102010509060703" pitchFamily="18" charset="2"/>
              </a:rPr>
              <a:t> в област Пловдив</a:t>
            </a:r>
            <a:br>
              <a:rPr lang="en-US" dirty="0"/>
            </a:br>
            <a:r>
              <a:rPr lang="en-US" dirty="0"/>
              <a:t> </a:t>
            </a:r>
            <a:r>
              <a:rPr lang="bg-BG" sz="3200" i="1" dirty="0"/>
              <a:t>Предистория и предизвикателства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7EC0D4-AB9E-24F8-C965-949D97CB4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t="33897" r="27758" b="40232"/>
          <a:stretch/>
        </p:blipFill>
        <p:spPr>
          <a:xfrm>
            <a:off x="506102" y="457146"/>
            <a:ext cx="826829" cy="633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7E99A5-4B00-324F-A276-21530EF64916}"/>
              </a:ext>
            </a:extLst>
          </p:cNvPr>
          <p:cNvSpPr txBox="1"/>
          <p:nvPr/>
        </p:nvSpPr>
        <p:spPr>
          <a:xfrm>
            <a:off x="1983474" y="5032912"/>
            <a:ext cx="7610901" cy="1000274"/>
          </a:xfrm>
          <a:prstGeom prst="rect">
            <a:avLst/>
          </a:prstGeom>
          <a:solidFill>
            <a:srgbClr val="C9DD0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84150" lvl="1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bg-BG" b="1" i="1" dirty="0">
                <a:ln w="0"/>
                <a:solidFill>
                  <a:schemeClr val="accent1"/>
                </a:solidFill>
              </a:rPr>
              <a:t>ОСНОВНО ПРЕДИЗВИКАТЕЛСТВО</a:t>
            </a:r>
            <a:r>
              <a:rPr lang="en-GB" b="1" i="1" dirty="0">
                <a:ln w="0"/>
                <a:solidFill>
                  <a:schemeClr val="accent1"/>
                </a:solidFill>
              </a:rPr>
              <a:t>:</a:t>
            </a:r>
          </a:p>
          <a:p>
            <a:pPr marL="184150" lvl="1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b="1" i="1" dirty="0">
                <a:ln w="0"/>
                <a:solidFill>
                  <a:schemeClr val="accent1"/>
                </a:solidFill>
              </a:rPr>
              <a:t>Без държавно финансиране</a:t>
            </a:r>
            <a:r>
              <a:rPr lang="en-US" b="1" i="1" dirty="0">
                <a:ln w="0"/>
                <a:solidFill>
                  <a:schemeClr val="accent1"/>
                </a:solidFill>
              </a:rPr>
              <a:t> </a:t>
            </a:r>
            <a:r>
              <a:rPr lang="bg-BG" b="1" i="1" dirty="0">
                <a:ln w="0"/>
                <a:solidFill>
                  <a:schemeClr val="accent1"/>
                </a:solidFill>
              </a:rPr>
              <a:t>обновяването</a:t>
            </a:r>
            <a:r>
              <a:rPr lang="ru-RU" b="1" i="1" dirty="0">
                <a:ln w="0"/>
                <a:solidFill>
                  <a:schemeClr val="accent1"/>
                </a:solidFill>
              </a:rPr>
              <a:t> на жилищата няма да се случи; необходим е алтернативен модел на финансиране</a:t>
            </a:r>
            <a:endParaRPr lang="en-GB" b="1" i="1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3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DFA0-B933-1C00-0F5C-4CC7463D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/>
              <a:t>        </a:t>
            </a:r>
            <a:r>
              <a:rPr lang="bg-BG" sz="4900" dirty="0" err="1"/>
              <a:t>МултиХоум</a:t>
            </a:r>
            <a:br>
              <a:rPr lang="ru-RU" sz="3200" i="1" dirty="0"/>
            </a:br>
            <a:r>
              <a:rPr lang="ru-RU" sz="3200" i="1" dirty="0"/>
              <a:t>Нов подход  - разработване на услугата «едно гише»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CB6A5B-5EAC-B61F-6067-D18EE21D7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0645" y="3460845"/>
            <a:ext cx="3311857" cy="25395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183C66"/>
                </a:solidFill>
              </a:rPr>
              <a:t>Интегрирана услуга за обновяване на жилища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rgbClr val="183C66"/>
                </a:solidFill>
              </a:rPr>
              <a:t>с висококвалифицирани експерти, които подкрепят собствениците на жилища по време на целия път на </a:t>
            </a:r>
            <a:r>
              <a:rPr lang="ru-RU" sz="2000" i="1" dirty="0" err="1">
                <a:solidFill>
                  <a:srgbClr val="183C66"/>
                </a:solidFill>
              </a:rPr>
              <a:t>обновяването</a:t>
            </a:r>
            <a:r>
              <a:rPr lang="ru-RU" sz="2000" i="1" dirty="0">
                <a:solidFill>
                  <a:srgbClr val="183C66"/>
                </a:solidFill>
              </a:rPr>
              <a:t> и </a:t>
            </a:r>
            <a:r>
              <a:rPr lang="ru-RU" sz="2000" i="1" dirty="0" err="1">
                <a:solidFill>
                  <a:srgbClr val="183C66"/>
                </a:solidFill>
              </a:rPr>
              <a:t>така</a:t>
            </a:r>
            <a:r>
              <a:rPr lang="ru-RU" sz="2000" i="1" dirty="0">
                <a:solidFill>
                  <a:srgbClr val="183C66"/>
                </a:solidFill>
              </a:rPr>
              <a:t> се постига ускоряване на </a:t>
            </a:r>
            <a:r>
              <a:rPr lang="ru-RU" sz="2000" b="1" i="1" dirty="0">
                <a:solidFill>
                  <a:srgbClr val="183C66"/>
                </a:solidFill>
              </a:rPr>
              <a:t>Вълната на </a:t>
            </a:r>
            <a:r>
              <a:rPr lang="ru-RU" sz="2000" b="1" i="1" dirty="0" err="1">
                <a:solidFill>
                  <a:srgbClr val="183C66"/>
                </a:solidFill>
              </a:rPr>
              <a:t>обновяване</a:t>
            </a:r>
            <a:endParaRPr lang="en-US" sz="2000" i="1" dirty="0">
              <a:solidFill>
                <a:srgbClr val="183C66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1415B3-6DC5-2883-23E8-CB17B541F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1856" y="3424451"/>
            <a:ext cx="3993941" cy="25395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183C66"/>
                </a:solidFill>
              </a:rPr>
              <a:t>Установяване на траен модел на сътрудничество между собствениците на жилища, </a:t>
            </a:r>
            <a:r>
              <a:rPr lang="ru-RU" sz="2000" b="1" i="1" dirty="0" err="1">
                <a:solidFill>
                  <a:srgbClr val="183C66"/>
                </a:solidFill>
              </a:rPr>
              <a:t>бизнесите</a:t>
            </a:r>
            <a:r>
              <a:rPr lang="ru-RU" sz="2000" b="1" i="1" dirty="0">
                <a:solidFill>
                  <a:srgbClr val="183C66"/>
                </a:solidFill>
              </a:rPr>
              <a:t> за </a:t>
            </a:r>
            <a:r>
              <a:rPr lang="ru-RU" sz="2000" b="1" i="1" dirty="0" err="1">
                <a:solidFill>
                  <a:srgbClr val="183C66"/>
                </a:solidFill>
              </a:rPr>
              <a:t>обновяване</a:t>
            </a:r>
            <a:r>
              <a:rPr lang="ru-RU" sz="2000" b="1" i="1" dirty="0">
                <a:solidFill>
                  <a:srgbClr val="183C66"/>
                </a:solidFill>
              </a:rPr>
              <a:t> и </a:t>
            </a:r>
            <a:r>
              <a:rPr lang="ru-RU" sz="2000" b="1" i="1" dirty="0" err="1">
                <a:solidFill>
                  <a:srgbClr val="183C66"/>
                </a:solidFill>
              </a:rPr>
              <a:t>местната</a:t>
            </a:r>
            <a:r>
              <a:rPr lang="ru-RU" sz="2000" b="1" i="1" dirty="0">
                <a:solidFill>
                  <a:srgbClr val="183C66"/>
                </a:solidFill>
              </a:rPr>
              <a:t> </a:t>
            </a:r>
            <a:r>
              <a:rPr lang="ru-RU" sz="2000" b="1" i="1" dirty="0" err="1">
                <a:solidFill>
                  <a:srgbClr val="183C66"/>
                </a:solidFill>
              </a:rPr>
              <a:t>власт</a:t>
            </a:r>
            <a:r>
              <a:rPr lang="ru-RU" sz="2000" i="1" dirty="0">
                <a:solidFill>
                  <a:srgbClr val="183C66"/>
                </a:solidFill>
              </a:rPr>
              <a:t>, </a:t>
            </a:r>
            <a:r>
              <a:rPr lang="ru-RU" sz="2000" i="1" dirty="0" err="1">
                <a:solidFill>
                  <a:srgbClr val="183C66"/>
                </a:solidFill>
              </a:rPr>
              <a:t>който</a:t>
            </a:r>
            <a:r>
              <a:rPr lang="ru-RU" sz="2000" i="1" dirty="0">
                <a:solidFill>
                  <a:srgbClr val="183C66"/>
                </a:solidFill>
              </a:rPr>
              <a:t> </a:t>
            </a:r>
            <a:r>
              <a:rPr lang="ru-RU" sz="2000" i="1" dirty="0" err="1">
                <a:solidFill>
                  <a:srgbClr val="183C66"/>
                </a:solidFill>
              </a:rPr>
              <a:t>ще</a:t>
            </a:r>
            <a:r>
              <a:rPr lang="ru-RU" sz="2000" i="1" dirty="0">
                <a:solidFill>
                  <a:srgbClr val="183C66"/>
                </a:solidFill>
              </a:rPr>
              <a:t> </a:t>
            </a:r>
            <a:r>
              <a:rPr lang="ru-RU" sz="2000" i="1" dirty="0" err="1">
                <a:solidFill>
                  <a:srgbClr val="183C66"/>
                </a:solidFill>
              </a:rPr>
              <a:t>насърчи</a:t>
            </a:r>
            <a:r>
              <a:rPr lang="ru-RU" sz="2000" i="1" dirty="0">
                <a:solidFill>
                  <a:srgbClr val="183C66"/>
                </a:solidFill>
              </a:rPr>
              <a:t> дългосрочни бизнес модели, ориентирани </a:t>
            </a:r>
            <a:r>
              <a:rPr lang="ru-RU" sz="2000" i="1" dirty="0" err="1">
                <a:solidFill>
                  <a:srgbClr val="183C66"/>
                </a:solidFill>
              </a:rPr>
              <a:t>към</a:t>
            </a:r>
            <a:r>
              <a:rPr lang="ru-RU" sz="2000" i="1" dirty="0">
                <a:solidFill>
                  <a:srgbClr val="183C66"/>
                </a:solidFill>
              </a:rPr>
              <a:t> потребителя, като по този начин </a:t>
            </a:r>
            <a:r>
              <a:rPr lang="ru-RU" sz="2000" i="1" dirty="0" err="1">
                <a:solidFill>
                  <a:srgbClr val="183C66"/>
                </a:solidFill>
              </a:rPr>
              <a:t>ще</a:t>
            </a:r>
            <a:r>
              <a:rPr lang="ru-RU" sz="2000" i="1" dirty="0">
                <a:solidFill>
                  <a:srgbClr val="183C66"/>
                </a:solidFill>
              </a:rPr>
              <a:t> </a:t>
            </a:r>
            <a:r>
              <a:rPr lang="ru-RU" sz="2000" i="1" dirty="0" err="1">
                <a:solidFill>
                  <a:srgbClr val="183C66"/>
                </a:solidFill>
              </a:rPr>
              <a:t>поддържа</a:t>
            </a:r>
            <a:r>
              <a:rPr lang="ru-RU" sz="2000" i="1" dirty="0">
                <a:solidFill>
                  <a:srgbClr val="183C66"/>
                </a:solidFill>
              </a:rPr>
              <a:t> </a:t>
            </a:r>
            <a:r>
              <a:rPr lang="ru-RU" sz="2000" b="1" i="1" dirty="0">
                <a:solidFill>
                  <a:srgbClr val="183C66"/>
                </a:solidFill>
              </a:rPr>
              <a:t>Вълната на </a:t>
            </a:r>
            <a:r>
              <a:rPr lang="ru-RU" sz="2000" b="1" i="1" dirty="0" err="1">
                <a:solidFill>
                  <a:srgbClr val="183C66"/>
                </a:solidFill>
              </a:rPr>
              <a:t>обновяване</a:t>
            </a:r>
            <a:r>
              <a:rPr lang="ru-RU" sz="2000" b="1" i="1" dirty="0">
                <a:solidFill>
                  <a:srgbClr val="183C66"/>
                </a:solidFill>
              </a:rPr>
              <a:t> </a:t>
            </a:r>
            <a:r>
              <a:rPr lang="ru-RU" sz="2000" i="1" dirty="0">
                <a:solidFill>
                  <a:srgbClr val="183C66"/>
                </a:solidFill>
              </a:rPr>
              <a:t>независимо от </a:t>
            </a:r>
            <a:r>
              <a:rPr lang="ru-RU" sz="2000" i="1" dirty="0" err="1">
                <a:solidFill>
                  <a:srgbClr val="183C66"/>
                </a:solidFill>
              </a:rPr>
              <a:t>наличието</a:t>
            </a:r>
            <a:r>
              <a:rPr lang="ru-RU" sz="2000" i="1" dirty="0">
                <a:solidFill>
                  <a:srgbClr val="183C66"/>
                </a:solidFill>
              </a:rPr>
              <a:t> на </a:t>
            </a:r>
            <a:r>
              <a:rPr lang="ru-RU" sz="2000" i="1" dirty="0" err="1">
                <a:solidFill>
                  <a:srgbClr val="183C66"/>
                </a:solidFill>
              </a:rPr>
              <a:t>държавно</a:t>
            </a:r>
            <a:r>
              <a:rPr lang="ru-RU" sz="2000" i="1" dirty="0">
                <a:solidFill>
                  <a:srgbClr val="183C66"/>
                </a:solidFill>
              </a:rPr>
              <a:t> </a:t>
            </a:r>
            <a:r>
              <a:rPr lang="ru-RU" sz="2000" i="1" dirty="0" err="1">
                <a:solidFill>
                  <a:srgbClr val="183C66"/>
                </a:solidFill>
              </a:rPr>
              <a:t>финансиране</a:t>
            </a:r>
            <a:endParaRPr lang="en-US" sz="2000" i="1" dirty="0">
              <a:solidFill>
                <a:srgbClr val="183C6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6DE276-25AB-80CF-5897-7FF46FCC9249}"/>
              </a:ext>
            </a:extLst>
          </p:cNvPr>
          <p:cNvSpPr txBox="1"/>
          <p:nvPr/>
        </p:nvSpPr>
        <p:spPr>
          <a:xfrm>
            <a:off x="456760" y="2072831"/>
            <a:ext cx="11068332" cy="461665"/>
          </a:xfrm>
          <a:prstGeom prst="rect">
            <a:avLst/>
          </a:prstGeom>
          <a:solidFill>
            <a:srgbClr val="C9DD0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84150" lvl="1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bg-BG" sz="2400" b="1" i="1" dirty="0">
                <a:ln w="0"/>
                <a:solidFill>
                  <a:srgbClr val="183C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Решението МултиХоум</a:t>
            </a:r>
            <a:endParaRPr lang="en-GB" sz="2400" b="1" i="1" dirty="0">
              <a:ln w="0"/>
              <a:solidFill>
                <a:srgbClr val="183C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A4CDB0-7167-5805-D23E-40547A54A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t="33897" r="27758" b="40232"/>
          <a:stretch/>
        </p:blipFill>
        <p:spPr>
          <a:xfrm>
            <a:off x="897338" y="445979"/>
            <a:ext cx="845724" cy="648000"/>
          </a:xfrm>
          <a:prstGeom prst="rect">
            <a:avLst/>
          </a:prstGeom>
        </p:spPr>
      </p:pic>
      <p:pic>
        <p:nvPicPr>
          <p:cNvPr id="11" name="Content Placeholder 4" descr="Connections with solid fill">
            <a:extLst>
              <a:ext uri="{FF2B5EF4-FFF2-40B4-BE49-F238E27FC236}">
                <a16:creationId xmlns:a16="http://schemas.microsoft.com/office/drawing/2014/main" id="{38EF0E82-987D-6951-1C1C-9D4D4D702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760" y="2916640"/>
            <a:ext cx="1363639" cy="1363639"/>
          </a:xfrm>
          <a:prstGeom prst="rect">
            <a:avLst/>
          </a:prstGeom>
        </p:spPr>
      </p:pic>
      <p:pic>
        <p:nvPicPr>
          <p:cNvPr id="12" name="Content Placeholder 8" descr="Business Growth with solid fill">
            <a:extLst>
              <a:ext uri="{FF2B5EF4-FFF2-40B4-BE49-F238E27FC236}">
                <a16:creationId xmlns:a16="http://schemas.microsoft.com/office/drawing/2014/main" id="{2B5C6F1A-3338-C0E6-2ABE-3E1130907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9937" y="2916640"/>
            <a:ext cx="1363639" cy="13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5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E1B37-F65D-7049-404D-DDA9BD7F4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4868-C474-4CB8-9A7C-804EE23B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/>
              <a:t>        </a:t>
            </a:r>
            <a:r>
              <a:rPr lang="bg-BG" sz="4900" dirty="0" err="1"/>
              <a:t>МултиХоум</a:t>
            </a:r>
            <a:br>
              <a:rPr lang="ru-RU" sz="3200" i="1" dirty="0"/>
            </a:br>
            <a:r>
              <a:rPr lang="ru-RU" sz="3200" i="1" dirty="0"/>
              <a:t>Нов подход  - разработване на услугата «едно гише»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E63B31-6936-437A-8BEA-4AE587305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t="33897" r="27758" b="40232"/>
          <a:stretch/>
        </p:blipFill>
        <p:spPr>
          <a:xfrm>
            <a:off x="897338" y="445979"/>
            <a:ext cx="845724" cy="64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A61EDC-E6C5-9319-EA62-885FA6A25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97" y="1879459"/>
            <a:ext cx="5901061" cy="42928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3EB37A-9A34-94A4-C026-642EA2E6351A}"/>
              </a:ext>
            </a:extLst>
          </p:cNvPr>
          <p:cNvSpPr txBox="1"/>
          <p:nvPr/>
        </p:nvSpPr>
        <p:spPr>
          <a:xfrm>
            <a:off x="536812" y="2800655"/>
            <a:ext cx="49040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bg-BG" b="1" i="1" dirty="0" err="1">
                <a:solidFill>
                  <a:srgbClr val="183C66"/>
                </a:solidFill>
                <a:effectLst/>
                <a:latin typeface="+mj-lt"/>
                <a:ea typeface="Times New Roman" panose="02020603050405020304" pitchFamily="18" charset="0"/>
              </a:rPr>
              <a:t>МултиХоум</a:t>
            </a:r>
            <a:r>
              <a:rPr lang="bg-BG" i="1" dirty="0">
                <a:solidFill>
                  <a:srgbClr val="183C66"/>
                </a:solidFill>
                <a:effectLst/>
                <a:latin typeface="+mj-lt"/>
                <a:ea typeface="Times New Roman" panose="02020603050405020304" pitchFamily="18" charset="0"/>
              </a:rPr>
              <a:t> ще децентрализира услугата „едно гише“ като ангажира гражданите, бизнесите, финансовите институции и местните и националните власти в цялостен координационен модел </a:t>
            </a:r>
            <a:endParaRPr lang="bg-BG" i="1" dirty="0">
              <a:solidFill>
                <a:srgbClr val="183C66"/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i="1" dirty="0">
                <a:solidFill>
                  <a:srgbClr val="183C66"/>
                </a:solidFill>
                <a:latin typeface="+mj-lt"/>
                <a:ea typeface="Times New Roman" panose="02020603050405020304" pitchFamily="18" charset="0"/>
              </a:rPr>
              <a:t>в подкрепа и за ускоряване на обновяването на жилищния сграден фонд в регион Пловдив</a:t>
            </a:r>
            <a:r>
              <a:rPr lang="en-US" i="1" dirty="0">
                <a:solidFill>
                  <a:srgbClr val="183C66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i="1" dirty="0">
              <a:solidFill>
                <a:srgbClr val="183C66"/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i="1" dirty="0">
              <a:solidFill>
                <a:srgbClr val="183C66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621A6-6ACC-F689-93B9-0FCA3D39506E}"/>
              </a:ext>
            </a:extLst>
          </p:cNvPr>
          <p:cNvSpPr txBox="1"/>
          <p:nvPr/>
        </p:nvSpPr>
        <p:spPr>
          <a:xfrm>
            <a:off x="6035041" y="4985799"/>
            <a:ext cx="33642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- </a:t>
            </a:r>
            <a:r>
              <a:rPr lang="bg-BG" sz="1300" dirty="0"/>
              <a:t>Административни и юридически услуги, техническа експертиза, финансов инженеринг, реазлизиране на сградни проекти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11566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C483C-CD03-7605-13DB-39146617C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1CA4-FA2F-1359-1A4D-7A6329A3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       </a:t>
            </a:r>
            <a:r>
              <a:rPr lang="bg-BG" sz="4600" dirty="0"/>
              <a:t>МултиХоум</a:t>
            </a:r>
            <a:r>
              <a:rPr lang="en-US" sz="4600" dirty="0"/>
              <a:t> </a:t>
            </a:r>
            <a:r>
              <a:rPr lang="en-US" sz="4600" dirty="0">
                <a:sym typeface="Webdings" panose="05030102010509060703" pitchFamily="18" charset="2"/>
              </a:rPr>
              <a:t> </a:t>
            </a:r>
            <a:br>
              <a:rPr lang="en-US" dirty="0"/>
            </a:br>
            <a:r>
              <a:rPr lang="ru-RU" sz="2000" i="1" dirty="0" err="1"/>
              <a:t>Интегрирани</a:t>
            </a:r>
            <a:r>
              <a:rPr lang="ru-RU" sz="2000" i="1" dirty="0"/>
              <a:t> </a:t>
            </a:r>
            <a:r>
              <a:rPr lang="ru-RU" sz="2000" i="1" dirty="0" err="1"/>
              <a:t>хъб</a:t>
            </a:r>
            <a:r>
              <a:rPr lang="ru-RU" sz="2000" i="1" dirty="0"/>
              <a:t> и платформа за </a:t>
            </a:r>
            <a:r>
              <a:rPr lang="ru-RU" sz="2000" i="1" dirty="0" err="1"/>
              <a:t>консултации</a:t>
            </a:r>
            <a:r>
              <a:rPr lang="ru-RU" sz="2000" i="1" dirty="0"/>
              <a:t> и услуги за </a:t>
            </a:r>
            <a:r>
              <a:rPr lang="ru-RU" sz="2000" i="1" dirty="0" err="1"/>
              <a:t>жилищно</a:t>
            </a:r>
            <a:r>
              <a:rPr lang="ru-RU" sz="2000" i="1" dirty="0"/>
              <a:t> </a:t>
            </a:r>
            <a:r>
              <a:rPr lang="ru-RU" sz="2000" i="1" dirty="0" err="1"/>
              <a:t>обновяване</a:t>
            </a:r>
            <a:endParaRPr lang="en-US" i="1" dirty="0"/>
          </a:p>
        </p:txBody>
      </p:sp>
      <p:pic>
        <p:nvPicPr>
          <p:cNvPr id="14" name="Content Placeholder 13" descr="Man and woman with solid fill">
            <a:extLst>
              <a:ext uri="{FF2B5EF4-FFF2-40B4-BE49-F238E27FC236}">
                <a16:creationId xmlns:a16="http://schemas.microsoft.com/office/drawing/2014/main" id="{9A7E9095-D9A4-20ED-C682-7FE655E5D4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3419" y="2026305"/>
            <a:ext cx="866555" cy="86655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3DFFA-8472-684E-13E7-9AB42C3EA1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t="33897" r="27758" b="40232"/>
          <a:stretch/>
        </p:blipFill>
        <p:spPr>
          <a:xfrm>
            <a:off x="879141" y="527866"/>
            <a:ext cx="845724" cy="64800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A34DAC7-3E7E-BE94-332B-D8BB6EA36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198" y="4727062"/>
            <a:ext cx="3481532" cy="11890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200" dirty="0" err="1">
                <a:solidFill>
                  <a:srgbClr val="183C66"/>
                </a:solidFill>
              </a:rPr>
              <a:t>МултиХоум</a:t>
            </a:r>
            <a:r>
              <a:rPr lang="bg-BG" sz="1200" dirty="0">
                <a:solidFill>
                  <a:srgbClr val="183C66"/>
                </a:solidFill>
              </a:rPr>
              <a:t> </a:t>
            </a:r>
            <a:r>
              <a:rPr lang="bg-BG" sz="1200" b="1" dirty="0">
                <a:solidFill>
                  <a:srgbClr val="183C66"/>
                </a:solidFill>
              </a:rPr>
              <a:t>хъб и платформа за услуги</a:t>
            </a:r>
            <a:endParaRPr lang="en-US" sz="1200" b="1" dirty="0">
              <a:solidFill>
                <a:srgbClr val="183C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183C66"/>
                </a:solidFill>
              </a:rPr>
              <a:t>K</a:t>
            </a:r>
            <a:r>
              <a:rPr lang="ru-RU" sz="1200" b="1" dirty="0" err="1">
                <a:solidFill>
                  <a:srgbClr val="183C66"/>
                </a:solidFill>
              </a:rPr>
              <a:t>аталог</a:t>
            </a:r>
            <a:r>
              <a:rPr lang="ru-RU" sz="1200" b="1" dirty="0">
                <a:solidFill>
                  <a:srgbClr val="183C66"/>
                </a:solidFill>
              </a:rPr>
              <a:t> и </a:t>
            </a:r>
            <a:r>
              <a:rPr lang="ru-RU" sz="1200" b="1" dirty="0" err="1">
                <a:solidFill>
                  <a:srgbClr val="183C66"/>
                </a:solidFill>
              </a:rPr>
              <a:t>кутия</a:t>
            </a:r>
            <a:r>
              <a:rPr lang="ru-RU" sz="1200" b="1" dirty="0">
                <a:solidFill>
                  <a:srgbClr val="183C66"/>
                </a:solidFill>
              </a:rPr>
              <a:t> </a:t>
            </a:r>
            <a:r>
              <a:rPr lang="ru-RU" sz="1200" dirty="0">
                <a:solidFill>
                  <a:srgbClr val="183C66"/>
                </a:solidFill>
              </a:rPr>
              <a:t>със </a:t>
            </a:r>
            <a:r>
              <a:rPr lang="ru-RU" sz="1200" dirty="0" err="1">
                <a:solidFill>
                  <a:srgbClr val="183C66"/>
                </a:solidFill>
              </a:rPr>
              <a:t>съвети</a:t>
            </a:r>
            <a:r>
              <a:rPr lang="ru-RU" sz="1200" dirty="0">
                <a:solidFill>
                  <a:srgbClr val="183C66"/>
                </a:solidFill>
              </a:rPr>
              <a:t>, </a:t>
            </a:r>
            <a:r>
              <a:rPr lang="ru-RU" sz="1200" dirty="0" err="1">
                <a:solidFill>
                  <a:srgbClr val="183C66"/>
                </a:solidFill>
              </a:rPr>
              <a:t>инструменти</a:t>
            </a:r>
            <a:r>
              <a:rPr lang="ru-RU" sz="1200" dirty="0">
                <a:solidFill>
                  <a:srgbClr val="183C66"/>
                </a:solidFill>
              </a:rPr>
              <a:t> и знания за целия път на </a:t>
            </a:r>
            <a:r>
              <a:rPr lang="ru-RU" sz="1200" dirty="0" err="1">
                <a:solidFill>
                  <a:srgbClr val="183C66"/>
                </a:solidFill>
              </a:rPr>
              <a:t>обновяване</a:t>
            </a:r>
            <a:endParaRPr lang="ru-RU" sz="1200" dirty="0">
              <a:solidFill>
                <a:srgbClr val="183C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err="1">
                <a:solidFill>
                  <a:srgbClr val="183C66"/>
                </a:solidFill>
              </a:rPr>
              <a:t>Брокерски</a:t>
            </a:r>
            <a:r>
              <a:rPr lang="ru-RU" sz="1200" b="1" dirty="0">
                <a:solidFill>
                  <a:srgbClr val="183C66"/>
                </a:solidFill>
              </a:rPr>
              <a:t> </a:t>
            </a:r>
            <a:r>
              <a:rPr lang="ru-RU" sz="1200" b="1" dirty="0" err="1">
                <a:solidFill>
                  <a:srgbClr val="183C66"/>
                </a:solidFill>
              </a:rPr>
              <a:t>събития</a:t>
            </a:r>
            <a:r>
              <a:rPr lang="en-US" sz="1200" b="1" dirty="0">
                <a:solidFill>
                  <a:srgbClr val="183C66"/>
                </a:solidFill>
              </a:rPr>
              <a:t>,  </a:t>
            </a:r>
            <a:r>
              <a:rPr lang="bg-BG" sz="1200" b="1" dirty="0">
                <a:solidFill>
                  <a:srgbClr val="183C66"/>
                </a:solidFill>
              </a:rPr>
              <a:t>д</a:t>
            </a:r>
            <a:r>
              <a:rPr lang="ru-RU" sz="1200" b="1" dirty="0" err="1">
                <a:solidFill>
                  <a:srgbClr val="183C66"/>
                </a:solidFill>
              </a:rPr>
              <a:t>емонстрации</a:t>
            </a:r>
            <a:r>
              <a:rPr lang="ru-RU" sz="1200" b="1" dirty="0">
                <a:solidFill>
                  <a:srgbClr val="183C66"/>
                </a:solidFill>
              </a:rPr>
              <a:t> </a:t>
            </a:r>
            <a:r>
              <a:rPr lang="ru-RU" sz="1200" dirty="0">
                <a:solidFill>
                  <a:srgbClr val="183C66"/>
                </a:solidFill>
              </a:rPr>
              <a:t>на </a:t>
            </a:r>
            <a:r>
              <a:rPr lang="ru-RU" sz="1200" dirty="0" err="1">
                <a:solidFill>
                  <a:srgbClr val="183C66"/>
                </a:solidFill>
              </a:rPr>
              <a:t>доставчици</a:t>
            </a:r>
            <a:r>
              <a:rPr lang="ru-RU" sz="1200" dirty="0">
                <a:solidFill>
                  <a:srgbClr val="183C66"/>
                </a:solidFill>
              </a:rPr>
              <a:t> и </a:t>
            </a:r>
            <a:r>
              <a:rPr lang="ru-RU" sz="1200" dirty="0" err="1">
                <a:solidFill>
                  <a:srgbClr val="183C66"/>
                </a:solidFill>
              </a:rPr>
              <a:t>обновени</a:t>
            </a:r>
            <a:r>
              <a:rPr lang="ru-RU" sz="1200" dirty="0">
                <a:solidFill>
                  <a:srgbClr val="183C66"/>
                </a:solidFill>
              </a:rPr>
              <a:t> </a:t>
            </a:r>
            <a:r>
              <a:rPr lang="ru-RU" sz="1200" dirty="0" err="1">
                <a:solidFill>
                  <a:srgbClr val="183C66"/>
                </a:solidFill>
              </a:rPr>
              <a:t>сгради</a:t>
            </a:r>
            <a:endParaRPr lang="bg-BG" sz="1200" dirty="0">
              <a:solidFill>
                <a:srgbClr val="183C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200" b="1" dirty="0">
                <a:solidFill>
                  <a:srgbClr val="183C66"/>
                </a:solidFill>
              </a:rPr>
              <a:t>Списъци с доверени доставчици</a:t>
            </a:r>
            <a:endParaRPr lang="en-US" sz="1200" b="1" dirty="0">
              <a:solidFill>
                <a:srgbClr val="183C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200" b="1" dirty="0">
                <a:solidFill>
                  <a:srgbClr val="183C66"/>
                </a:solidFill>
              </a:rPr>
              <a:t>Семинари за гражданите</a:t>
            </a:r>
            <a:endParaRPr lang="en-US" sz="1200" b="1" dirty="0">
              <a:solidFill>
                <a:srgbClr val="183C66"/>
              </a:solidFill>
            </a:endParaRPr>
          </a:p>
        </p:txBody>
      </p:sp>
      <p:pic>
        <p:nvPicPr>
          <p:cNvPr id="20" name="Content Placeholder 15" descr="Suburban scene with solid fill">
            <a:extLst>
              <a:ext uri="{FF2B5EF4-FFF2-40B4-BE49-F238E27FC236}">
                <a16:creationId xmlns:a16="http://schemas.microsoft.com/office/drawing/2014/main" id="{AB1835A6-BA5C-E52F-0C79-93CB796C3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9974" y="2030854"/>
            <a:ext cx="917575" cy="9175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E88CF3-16DB-F8FF-1400-1168A0FF920E}"/>
              </a:ext>
            </a:extLst>
          </p:cNvPr>
          <p:cNvSpPr txBox="1"/>
          <p:nvPr/>
        </p:nvSpPr>
        <p:spPr>
          <a:xfrm>
            <a:off x="720758" y="2984780"/>
            <a:ext cx="3018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200" b="1" i="1" dirty="0" err="1">
                <a:solidFill>
                  <a:srgbClr val="C9DD0A"/>
                </a:solidFill>
              </a:rPr>
              <a:t>Собственици</a:t>
            </a:r>
            <a:r>
              <a:rPr lang="ru-RU" sz="1200" b="1" i="1" dirty="0">
                <a:solidFill>
                  <a:srgbClr val="C9DD0A"/>
                </a:solidFill>
              </a:rPr>
              <a:t> на еднофамилни и многофамилни жилищни сгради, енергийно бедни и уязвими семейства, енергийни общности</a:t>
            </a:r>
            <a:endParaRPr lang="en-US" sz="1200" b="1" i="1" dirty="0">
              <a:solidFill>
                <a:srgbClr val="C9DD0A"/>
              </a:solidFill>
            </a:endParaRPr>
          </a:p>
        </p:txBody>
      </p:sp>
      <p:pic>
        <p:nvPicPr>
          <p:cNvPr id="3" name="Content Placeholder 4" descr="Meeting with solid fill">
            <a:extLst>
              <a:ext uri="{FF2B5EF4-FFF2-40B4-BE49-F238E27FC236}">
                <a16:creationId xmlns:a16="http://schemas.microsoft.com/office/drawing/2014/main" id="{EC583372-9FAF-596C-6992-DCBE4E69C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8512" y="1834408"/>
            <a:ext cx="1250347" cy="1250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D1452D-3582-A414-E22E-682329279CA9}"/>
              </a:ext>
            </a:extLst>
          </p:cNvPr>
          <p:cNvSpPr txBox="1"/>
          <p:nvPr/>
        </p:nvSpPr>
        <p:spPr>
          <a:xfrm>
            <a:off x="4605745" y="2936728"/>
            <a:ext cx="2823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bg-BG" sz="1200" i="1" dirty="0">
                <a:solidFill>
                  <a:srgbClr val="183C66"/>
                </a:solidFill>
              </a:rPr>
              <a:t>Строителни компании, архитекти, урбанисти, енергийни одитори, доставчици на енергийни технологии и услуги, финансови институции</a:t>
            </a:r>
            <a:endParaRPr lang="en-US" sz="1200" b="1" i="1" dirty="0">
              <a:solidFill>
                <a:srgbClr val="183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7D67B7AC-2AC1-4546-113F-F8AB4152836B}"/>
              </a:ext>
            </a:extLst>
          </p:cNvPr>
          <p:cNvSpPr txBox="1">
            <a:spLocks/>
          </p:cNvSpPr>
          <p:nvPr/>
        </p:nvSpPr>
        <p:spPr>
          <a:xfrm>
            <a:off x="4252293" y="4727062"/>
            <a:ext cx="3242939" cy="128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200" b="1" dirty="0">
                <a:solidFill>
                  <a:srgbClr val="183C66"/>
                </a:solidFill>
              </a:rPr>
              <a:t>Нови бизнес и финансови модели</a:t>
            </a:r>
            <a:endParaRPr lang="en-US" sz="1200" b="1" dirty="0">
              <a:solidFill>
                <a:srgbClr val="183C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err="1">
                <a:solidFill>
                  <a:srgbClr val="183C66"/>
                </a:solidFill>
              </a:rPr>
              <a:t>Усъвършенствани</a:t>
            </a:r>
            <a:r>
              <a:rPr lang="ru-RU" sz="1200" b="1" dirty="0">
                <a:solidFill>
                  <a:srgbClr val="183C66"/>
                </a:solidFill>
              </a:rPr>
              <a:t> вериги на </a:t>
            </a:r>
            <a:r>
              <a:rPr lang="ru-RU" sz="1200" b="1" dirty="0" err="1">
                <a:solidFill>
                  <a:srgbClr val="183C66"/>
                </a:solidFill>
              </a:rPr>
              <a:t>обновяване</a:t>
            </a:r>
            <a:r>
              <a:rPr lang="ru-RU" sz="1200" dirty="0">
                <a:solidFill>
                  <a:srgbClr val="183C66"/>
                </a:solidFill>
              </a:rPr>
              <a:t> с нови технически решения</a:t>
            </a:r>
            <a:endParaRPr lang="en-US" sz="1200" dirty="0">
              <a:solidFill>
                <a:srgbClr val="183C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err="1">
                <a:solidFill>
                  <a:srgbClr val="183C66"/>
                </a:solidFill>
              </a:rPr>
              <a:t>Ускорител</a:t>
            </a:r>
            <a:r>
              <a:rPr lang="ru-RU" sz="1200" b="1" dirty="0">
                <a:solidFill>
                  <a:srgbClr val="183C66"/>
                </a:solidFill>
              </a:rPr>
              <a:t> на </a:t>
            </a:r>
            <a:r>
              <a:rPr lang="ru-RU" sz="1200" b="1" dirty="0" err="1">
                <a:solidFill>
                  <a:srgbClr val="183C66"/>
                </a:solidFill>
              </a:rPr>
              <a:t>пазара</a:t>
            </a:r>
            <a:r>
              <a:rPr lang="ru-RU" sz="1200" b="1" dirty="0">
                <a:solidFill>
                  <a:srgbClr val="183C66"/>
                </a:solidFill>
              </a:rPr>
              <a:t> за </a:t>
            </a:r>
            <a:r>
              <a:rPr lang="ru-RU" sz="1200" b="1" dirty="0" err="1">
                <a:solidFill>
                  <a:srgbClr val="183C66"/>
                </a:solidFill>
              </a:rPr>
              <a:t>обновяване</a:t>
            </a:r>
            <a:endParaRPr lang="en-US" sz="1200" b="1" dirty="0">
              <a:solidFill>
                <a:srgbClr val="183C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183C66"/>
                </a:solidFill>
              </a:rPr>
              <a:t>E</a:t>
            </a:r>
            <a:r>
              <a:rPr lang="bg-BG" sz="1200" dirty="0" err="1">
                <a:solidFill>
                  <a:srgbClr val="183C66"/>
                </a:solidFill>
              </a:rPr>
              <a:t>тикет</a:t>
            </a:r>
            <a:r>
              <a:rPr lang="bg-BG" sz="1200" dirty="0">
                <a:solidFill>
                  <a:srgbClr val="183C66"/>
                </a:solidFill>
              </a:rPr>
              <a:t> </a:t>
            </a:r>
            <a:r>
              <a:rPr lang="bg-BG" sz="1200" b="1" dirty="0">
                <a:solidFill>
                  <a:srgbClr val="183C66"/>
                </a:solidFill>
              </a:rPr>
              <a:t>„Доверен доставчик </a:t>
            </a:r>
            <a:r>
              <a:rPr lang="bg-BG" sz="1200" dirty="0">
                <a:solidFill>
                  <a:srgbClr val="183C66"/>
                </a:solidFill>
              </a:rPr>
              <a:t>“</a:t>
            </a:r>
            <a:endParaRPr lang="en-US" sz="1200" dirty="0">
              <a:solidFill>
                <a:srgbClr val="183C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200" dirty="0">
                <a:solidFill>
                  <a:srgbClr val="183C66"/>
                </a:solidFill>
              </a:rPr>
              <a:t>О</a:t>
            </a:r>
            <a:r>
              <a:rPr lang="ru-RU" sz="1200" dirty="0">
                <a:solidFill>
                  <a:srgbClr val="183C66"/>
                </a:solidFill>
              </a:rPr>
              <a:t>бучение на </a:t>
            </a:r>
            <a:r>
              <a:rPr lang="ru-RU" sz="1200" dirty="0" err="1">
                <a:solidFill>
                  <a:srgbClr val="183C66"/>
                </a:solidFill>
              </a:rPr>
              <a:t>обучители</a:t>
            </a:r>
            <a:r>
              <a:rPr lang="ru-RU" sz="1200" dirty="0">
                <a:solidFill>
                  <a:srgbClr val="183C66"/>
                </a:solidFill>
              </a:rPr>
              <a:t> за </a:t>
            </a:r>
            <a:r>
              <a:rPr lang="ru-RU" sz="1200" dirty="0" err="1">
                <a:solidFill>
                  <a:srgbClr val="183C66"/>
                </a:solidFill>
              </a:rPr>
              <a:t>енергийно</a:t>
            </a:r>
            <a:r>
              <a:rPr lang="ru-RU" sz="1200" dirty="0">
                <a:solidFill>
                  <a:srgbClr val="183C66"/>
                </a:solidFill>
              </a:rPr>
              <a:t> </a:t>
            </a:r>
            <a:r>
              <a:rPr lang="ru-RU" sz="1200" dirty="0" err="1">
                <a:solidFill>
                  <a:srgbClr val="183C66"/>
                </a:solidFill>
              </a:rPr>
              <a:t>обновяване</a:t>
            </a:r>
            <a:endParaRPr lang="en-US" sz="1200" dirty="0">
              <a:solidFill>
                <a:srgbClr val="183C66"/>
              </a:solidFill>
            </a:endParaRPr>
          </a:p>
        </p:txBody>
      </p:sp>
      <p:pic>
        <p:nvPicPr>
          <p:cNvPr id="8" name="Content Placeholder 4" descr="Customer review with solid fill">
            <a:extLst>
              <a:ext uri="{FF2B5EF4-FFF2-40B4-BE49-F238E27FC236}">
                <a16:creationId xmlns:a16="http://schemas.microsoft.com/office/drawing/2014/main" id="{B5537A81-3013-7E42-6EE3-36700C1494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68724" y="1967240"/>
            <a:ext cx="1072095" cy="10720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A3B95C-C541-6B3A-7CC2-5FA7DE03C517}"/>
              </a:ext>
            </a:extLst>
          </p:cNvPr>
          <p:cNvSpPr txBox="1"/>
          <p:nvPr/>
        </p:nvSpPr>
        <p:spPr>
          <a:xfrm>
            <a:off x="8308915" y="3061318"/>
            <a:ext cx="2699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200" b="1" i="1" dirty="0" err="1">
                <a:solidFill>
                  <a:schemeClr val="accent4"/>
                </a:solidFill>
              </a:rPr>
              <a:t>Местни</a:t>
            </a:r>
            <a:r>
              <a:rPr lang="ru-RU" sz="1200" b="1" i="1" dirty="0">
                <a:solidFill>
                  <a:schemeClr val="accent4"/>
                </a:solidFill>
              </a:rPr>
              <a:t>, </a:t>
            </a:r>
            <a:r>
              <a:rPr lang="ru-RU" sz="1200" b="1" i="1" dirty="0" err="1">
                <a:solidFill>
                  <a:schemeClr val="accent4"/>
                </a:solidFill>
              </a:rPr>
              <a:t>регионални</a:t>
            </a:r>
            <a:r>
              <a:rPr lang="ru-RU" sz="1200" b="1" i="1" dirty="0">
                <a:solidFill>
                  <a:schemeClr val="accent4"/>
                </a:solidFill>
              </a:rPr>
              <a:t> и </a:t>
            </a:r>
            <a:r>
              <a:rPr lang="ru-RU" sz="1200" b="1" i="1" dirty="0" err="1">
                <a:solidFill>
                  <a:schemeClr val="accent4"/>
                </a:solidFill>
              </a:rPr>
              <a:t>национални</a:t>
            </a:r>
            <a:r>
              <a:rPr lang="ru-RU" sz="1200" b="1" i="1" dirty="0">
                <a:solidFill>
                  <a:schemeClr val="accent4"/>
                </a:solidFill>
              </a:rPr>
              <a:t> власти, министерства, </a:t>
            </a:r>
            <a:r>
              <a:rPr lang="ru-RU" sz="1200" b="1" i="1" dirty="0" err="1">
                <a:solidFill>
                  <a:schemeClr val="accent4"/>
                </a:solidFill>
              </a:rPr>
              <a:t>изпълнителни</a:t>
            </a:r>
            <a:r>
              <a:rPr lang="ru-RU" sz="1200" b="1" i="1" dirty="0">
                <a:solidFill>
                  <a:schemeClr val="accent4"/>
                </a:solidFill>
              </a:rPr>
              <a:t> </a:t>
            </a:r>
            <a:r>
              <a:rPr lang="ru-RU" sz="1200" b="1" i="1" dirty="0" err="1">
                <a:solidFill>
                  <a:schemeClr val="accent4"/>
                </a:solidFill>
              </a:rPr>
              <a:t>агенции</a:t>
            </a:r>
            <a:endParaRPr lang="en-US" sz="1200" b="1" i="1" dirty="0">
              <a:solidFill>
                <a:schemeClr val="accent4"/>
              </a:solidFill>
            </a:endParaRPr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9C1C8775-79B0-10F0-677B-05B96148EF23}"/>
              </a:ext>
            </a:extLst>
          </p:cNvPr>
          <p:cNvSpPr txBox="1">
            <a:spLocks/>
          </p:cNvSpPr>
          <p:nvPr/>
        </p:nvSpPr>
        <p:spPr>
          <a:xfrm>
            <a:off x="7781796" y="4718351"/>
            <a:ext cx="3700519" cy="1189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B74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err="1">
                <a:solidFill>
                  <a:srgbClr val="183C66"/>
                </a:solidFill>
              </a:rPr>
              <a:t>Регионален</a:t>
            </a:r>
            <a:r>
              <a:rPr lang="ru-RU" sz="1200" b="1" dirty="0">
                <a:solidFill>
                  <a:srgbClr val="183C66"/>
                </a:solidFill>
              </a:rPr>
              <a:t> </a:t>
            </a:r>
            <a:r>
              <a:rPr lang="bg-BG" sz="1200" b="1" dirty="0">
                <a:solidFill>
                  <a:srgbClr val="183C66"/>
                </a:solidFill>
              </a:rPr>
              <a:t>консултативен</a:t>
            </a:r>
            <a:r>
              <a:rPr lang="ru-RU" sz="1200" b="1" dirty="0">
                <a:solidFill>
                  <a:srgbClr val="183C66"/>
                </a:solidFill>
              </a:rPr>
              <a:t> </a:t>
            </a:r>
            <a:r>
              <a:rPr lang="ru-RU" sz="1200" b="1" dirty="0" err="1">
                <a:solidFill>
                  <a:srgbClr val="183C66"/>
                </a:solidFill>
              </a:rPr>
              <a:t>съвет</a:t>
            </a:r>
            <a:r>
              <a:rPr lang="ru-RU" sz="1200" b="1" dirty="0">
                <a:solidFill>
                  <a:srgbClr val="183C66"/>
                </a:solidFill>
              </a:rPr>
              <a:t> </a:t>
            </a:r>
            <a:r>
              <a:rPr lang="ru-RU" sz="1200" dirty="0">
                <a:solidFill>
                  <a:srgbClr val="183C66"/>
                </a:solidFill>
              </a:rPr>
              <a:t>за </a:t>
            </a:r>
            <a:r>
              <a:rPr lang="ru-RU" sz="1200" dirty="0" err="1">
                <a:solidFill>
                  <a:srgbClr val="183C66"/>
                </a:solidFill>
              </a:rPr>
              <a:t>обновяване</a:t>
            </a:r>
            <a:endParaRPr lang="en-US" sz="1200" dirty="0">
              <a:solidFill>
                <a:srgbClr val="183C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err="1">
                <a:solidFill>
                  <a:srgbClr val="183C66"/>
                </a:solidFill>
              </a:rPr>
              <a:t>Пътна</a:t>
            </a:r>
            <a:r>
              <a:rPr lang="ru-RU" sz="1200" b="1" dirty="0">
                <a:solidFill>
                  <a:srgbClr val="183C66"/>
                </a:solidFill>
              </a:rPr>
              <a:t> карта 2050 </a:t>
            </a:r>
            <a:r>
              <a:rPr lang="ru-RU" sz="1200" dirty="0">
                <a:solidFill>
                  <a:srgbClr val="183C66"/>
                </a:solidFill>
              </a:rPr>
              <a:t>за </a:t>
            </a:r>
            <a:r>
              <a:rPr lang="ru-RU" sz="1200" dirty="0" err="1">
                <a:solidFill>
                  <a:srgbClr val="183C66"/>
                </a:solidFill>
              </a:rPr>
              <a:t>ускоряване</a:t>
            </a:r>
            <a:r>
              <a:rPr lang="ru-RU" sz="1200" dirty="0">
                <a:solidFill>
                  <a:srgbClr val="183C66"/>
                </a:solidFill>
              </a:rPr>
              <a:t> на </a:t>
            </a:r>
            <a:r>
              <a:rPr lang="ru-RU" sz="1200" dirty="0" err="1">
                <a:solidFill>
                  <a:srgbClr val="183C66"/>
                </a:solidFill>
              </a:rPr>
              <a:t>обновяването</a:t>
            </a:r>
            <a:r>
              <a:rPr lang="ru-RU" sz="1200" dirty="0">
                <a:solidFill>
                  <a:srgbClr val="183C66"/>
                </a:solidFill>
              </a:rPr>
              <a:t> на жилища в </a:t>
            </a:r>
            <a:r>
              <a:rPr lang="ru-RU" sz="1200" dirty="0" err="1">
                <a:solidFill>
                  <a:srgbClr val="183C66"/>
                </a:solidFill>
              </a:rPr>
              <a:t>област</a:t>
            </a:r>
            <a:r>
              <a:rPr lang="ru-RU" sz="1200" dirty="0">
                <a:solidFill>
                  <a:srgbClr val="183C66"/>
                </a:solidFill>
              </a:rPr>
              <a:t> Пловдив</a:t>
            </a:r>
            <a:endParaRPr lang="en-US" sz="1200" dirty="0">
              <a:solidFill>
                <a:srgbClr val="183C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err="1">
                <a:solidFill>
                  <a:srgbClr val="183C66"/>
                </a:solidFill>
              </a:rPr>
              <a:t>Препоръки</a:t>
            </a:r>
            <a:r>
              <a:rPr lang="ru-RU" sz="1200" dirty="0">
                <a:solidFill>
                  <a:srgbClr val="183C66"/>
                </a:solidFill>
              </a:rPr>
              <a:t> за </a:t>
            </a:r>
            <a:r>
              <a:rPr lang="ru-RU" sz="1200" dirty="0" err="1">
                <a:solidFill>
                  <a:srgbClr val="183C66"/>
                </a:solidFill>
              </a:rPr>
              <a:t>по-добра</a:t>
            </a:r>
            <a:r>
              <a:rPr lang="ru-RU" sz="1200" dirty="0">
                <a:solidFill>
                  <a:srgbClr val="183C66"/>
                </a:solidFill>
              </a:rPr>
              <a:t> координация и </a:t>
            </a:r>
            <a:r>
              <a:rPr lang="ru-RU" sz="1200" dirty="0" err="1">
                <a:solidFill>
                  <a:srgbClr val="183C66"/>
                </a:solidFill>
              </a:rPr>
              <a:t>прилагане</a:t>
            </a:r>
            <a:r>
              <a:rPr lang="ru-RU" sz="1200" dirty="0">
                <a:solidFill>
                  <a:srgbClr val="183C66"/>
                </a:solidFill>
              </a:rPr>
              <a:t> на </a:t>
            </a:r>
            <a:r>
              <a:rPr lang="ru-RU" sz="1200" dirty="0" err="1">
                <a:solidFill>
                  <a:srgbClr val="183C66"/>
                </a:solidFill>
              </a:rPr>
              <a:t>политиките</a:t>
            </a:r>
            <a:r>
              <a:rPr lang="ru-RU" sz="1200" dirty="0">
                <a:solidFill>
                  <a:srgbClr val="183C66"/>
                </a:solidFill>
              </a:rPr>
              <a:t> за </a:t>
            </a:r>
            <a:r>
              <a:rPr lang="ru-RU" sz="1200" dirty="0" err="1">
                <a:solidFill>
                  <a:srgbClr val="183C66"/>
                </a:solidFill>
              </a:rPr>
              <a:t>обновяване</a:t>
            </a:r>
            <a:endParaRPr lang="ru-RU" sz="1200" dirty="0">
              <a:solidFill>
                <a:srgbClr val="183C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err="1">
                <a:solidFill>
                  <a:srgbClr val="183C66"/>
                </a:solidFill>
              </a:rPr>
              <a:t>Програма</a:t>
            </a:r>
            <a:r>
              <a:rPr lang="ru-RU" sz="1200" b="1" dirty="0">
                <a:solidFill>
                  <a:srgbClr val="183C66"/>
                </a:solidFill>
              </a:rPr>
              <a:t> и </a:t>
            </a:r>
            <a:r>
              <a:rPr lang="ru-RU" sz="1200" b="1" dirty="0" err="1">
                <a:solidFill>
                  <a:srgbClr val="183C66"/>
                </a:solidFill>
              </a:rPr>
              <a:t>семинари</a:t>
            </a:r>
            <a:r>
              <a:rPr lang="ru-RU" sz="1200" b="1" dirty="0">
                <a:solidFill>
                  <a:srgbClr val="183C66"/>
                </a:solidFill>
              </a:rPr>
              <a:t> за </a:t>
            </a:r>
            <a:r>
              <a:rPr lang="ru-RU" sz="1200" b="1" dirty="0" err="1">
                <a:solidFill>
                  <a:srgbClr val="183C66"/>
                </a:solidFill>
              </a:rPr>
              <a:t>изграждане</a:t>
            </a:r>
            <a:r>
              <a:rPr lang="ru-RU" sz="1200" b="1" dirty="0">
                <a:solidFill>
                  <a:srgbClr val="183C66"/>
                </a:solidFill>
              </a:rPr>
              <a:t> на </a:t>
            </a:r>
            <a:r>
              <a:rPr lang="ru-RU" sz="1200" b="1" dirty="0" err="1">
                <a:solidFill>
                  <a:srgbClr val="183C66"/>
                </a:solidFill>
              </a:rPr>
              <a:t>капацитет</a:t>
            </a:r>
            <a:r>
              <a:rPr lang="ru-RU" sz="1200" b="1" dirty="0">
                <a:solidFill>
                  <a:srgbClr val="183C66"/>
                </a:solidFill>
              </a:rPr>
              <a:t> </a:t>
            </a:r>
            <a:r>
              <a:rPr lang="ru-RU" sz="1200" dirty="0">
                <a:solidFill>
                  <a:srgbClr val="183C66"/>
                </a:solidFill>
              </a:rPr>
              <a:t>за </a:t>
            </a:r>
            <a:r>
              <a:rPr lang="ru-RU" sz="1200" dirty="0" err="1">
                <a:solidFill>
                  <a:srgbClr val="183C66"/>
                </a:solidFill>
              </a:rPr>
              <a:t>местните</a:t>
            </a:r>
            <a:r>
              <a:rPr lang="ru-RU" sz="1200" dirty="0">
                <a:solidFill>
                  <a:srgbClr val="183C66"/>
                </a:solidFill>
              </a:rPr>
              <a:t> и </a:t>
            </a:r>
            <a:r>
              <a:rPr lang="ru-RU" sz="1200" dirty="0" err="1">
                <a:solidFill>
                  <a:srgbClr val="183C66"/>
                </a:solidFill>
              </a:rPr>
              <a:t>регионалните</a:t>
            </a:r>
            <a:r>
              <a:rPr lang="ru-RU" sz="1200" dirty="0">
                <a:solidFill>
                  <a:srgbClr val="183C66"/>
                </a:solidFill>
              </a:rPr>
              <a:t> власти</a:t>
            </a:r>
            <a:endParaRPr lang="en-US" sz="1200" dirty="0">
              <a:solidFill>
                <a:srgbClr val="183C6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EEC70-B0D8-ACC9-8C9D-145F5F64FA94}"/>
              </a:ext>
            </a:extLst>
          </p:cNvPr>
          <p:cNvSpPr txBox="1"/>
          <p:nvPr/>
        </p:nvSpPr>
        <p:spPr>
          <a:xfrm>
            <a:off x="2119951" y="4060240"/>
            <a:ext cx="7378889" cy="400110"/>
          </a:xfrm>
          <a:prstGeom prst="rect">
            <a:avLst/>
          </a:prstGeom>
          <a:solidFill>
            <a:srgbClr val="C9DD0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bg-BG" sz="2000" b="1" i="1" dirty="0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</a:t>
            </a:r>
            <a:r>
              <a:rPr lang="bg-BG" sz="2000" b="1" i="1" dirty="0">
                <a:ln w="0"/>
                <a:solidFill>
                  <a:srgbClr val="183C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предлага</a:t>
            </a:r>
            <a:r>
              <a:rPr lang="bg-BG" sz="2000" b="1" i="1" dirty="0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000" b="1" i="1" dirty="0" err="1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МултиХоум</a:t>
            </a:r>
            <a:r>
              <a:rPr lang="bg-BG" sz="2000" b="1" i="1" dirty="0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всеки във веригата за обновяване</a:t>
            </a:r>
            <a:r>
              <a:rPr lang="en-US" sz="2000" b="1" i="1" dirty="0">
                <a:solidFill>
                  <a:srgbClr val="18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2295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ltiHome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947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EC Square Sans Pro Light</vt:lpstr>
      <vt:lpstr>Roboto Condensed</vt:lpstr>
      <vt:lpstr>Times New Roman</vt:lpstr>
      <vt:lpstr>Webdings</vt:lpstr>
      <vt:lpstr>Wingdings</vt:lpstr>
      <vt:lpstr>Wingdings 3</vt:lpstr>
      <vt:lpstr>Office Theme</vt:lpstr>
      <vt:lpstr>PowerPoint Presentation</vt:lpstr>
      <vt:lpstr>За Енергийна Агенция – Пловдив (ЕАП)</vt:lpstr>
      <vt:lpstr>За Куадро Синерджи ЕООД</vt:lpstr>
      <vt:lpstr>Дългият път на ЕА-Пловдив до създаването на MultiHome</vt:lpstr>
      <vt:lpstr>       МултиХоум: Ние #реновираме заедно</vt:lpstr>
      <vt:lpstr>PowerPoint Presentation</vt:lpstr>
      <vt:lpstr>        МултиХоум Нов подход  - разработване на услугата «едно гише»</vt:lpstr>
      <vt:lpstr>        МултиХоум Нов подход  - разработване на услугата «едно гише»</vt:lpstr>
      <vt:lpstr>       МултиХоум   Интегрирани хъб и платформа за консултации и услуги за жилищно обновяване</vt:lpstr>
      <vt:lpstr> МултиХоум: Очаквани резултати</vt:lpstr>
      <vt:lpstr>Благодаря!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Ina Karova</dc:creator>
  <cp:lastModifiedBy>Teodora Marinova</cp:lastModifiedBy>
  <cp:revision>86</cp:revision>
  <cp:lastPrinted>2024-07-18T05:55:24Z</cp:lastPrinted>
  <dcterms:created xsi:type="dcterms:W3CDTF">2024-01-02T19:48:16Z</dcterms:created>
  <dcterms:modified xsi:type="dcterms:W3CDTF">2024-07-18T06:05:18Z</dcterms:modified>
</cp:coreProperties>
</file>